
<file path=[Content_Types].xml><?xml version="1.0" encoding="utf-8"?>
<Types xmlns="http://schemas.openxmlformats.org/package/2006/content-types">
  <Default Extension="gif" ContentType="image/gif"/>
  <Default Extension="rels" ContentType="application/vnd.openxmlformats-package.relationships+xml"/>
  <Override PartName="/ppt/slides/slide14.xml" ContentType="application/vnd.openxmlformats-officedocument.presentationml.slide+xml"/>
  <Override PartName="/ppt/slideMasters/slideMaster2.xml" ContentType="application/vnd.openxmlformats-officedocument.presentationml.slideMaster+xml"/>
  <Default Extension="xml" ContentType="application/xml"/>
  <Override PartName="/ppt/slides/slide45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.xml" ContentType="application/vnd.openxmlformats-officedocument.presentationml.notesSlide+xml"/>
  <Override PartName="/ppt/slideLayouts/slideLayout16.xml" ContentType="application/vnd.openxmlformats-officedocument.presentationml.slideLayout+xml"/>
  <Override PartName="/ppt/slides/slide28.xml" ContentType="application/vnd.openxmlformats-officedocument.presentationml.slide+xml"/>
  <Override PartName="/ppt/slides/slide54.xml" ContentType="application/vnd.openxmlformats-officedocument.presentationml.slide+xml"/>
  <Override PartName="/ppt/slides/slide21.xml" ContentType="application/vnd.openxmlformats-officedocument.presentationml.slide+xml"/>
  <Override PartName="/ppt/slides/slide37.xml" ContentType="application/vnd.openxmlformats-officedocument.presentationml.slide+xml"/>
  <Override PartName="/ppt/slides/slide5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docProps/core.xml" ContentType="application/vnd.openxmlformats-package.core-properties+xml"/>
  <Override PartName="/ppt/notesSlides/notesSlide7.xml" ContentType="application/vnd.openxmlformats-officedocument.presentationml.notesSlide+xml"/>
  <Override PartName="/ppt/slides/slide44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15.xml" ContentType="application/vnd.openxmlformats-officedocument.presentationml.slideLayout+xml"/>
  <Override PartName="/ppt/slides/slide27.xml" ContentType="application/vnd.openxmlformats-officedocument.presentationml.slide+xml"/>
  <Override PartName="/ppt/slides/slide53.xml" ContentType="application/vnd.openxmlformats-officedocument.presentationml.slide+xml"/>
  <Default Extension="vml" ContentType="application/vnd.openxmlformats-officedocument.vmlDrawing"/>
  <Override PartName="/ppt/slides/slide20.xml" ContentType="application/vnd.openxmlformats-officedocument.presentationml.slide+xml"/>
  <Override PartName="/ppt/slides/slide36.xml" ContentType="application/vnd.openxmlformats-officedocument.presentationml.slide+xml"/>
  <Override PartName="/ppt/slideLayouts/slideLayout24.xml" ContentType="application/vnd.openxmlformats-officedocument.presentationml.slideLayout+xml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slideLayouts/slideLayout4.xml" ContentType="application/vnd.openxmlformats-officedocument.presentationml.slideLayout+xml"/>
  <Default Extension="png" ContentType="image/png"/>
  <Override PartName="/ppt/notesSlides/notesSlide8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slides/slide43.xml" ContentType="application/vnd.openxmlformats-officedocument.presentationml.slide+xml"/>
  <Default Extension="pict" ContentType="image/pict"/>
  <Override PartName="/ppt/slides/slide26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52.xml" ContentType="application/vnd.openxmlformats-officedocument.presentationml.slide+xml"/>
  <Override PartName="/ppt/slides/slide35.xml" ContentType="application/vnd.openxmlformats-officedocument.presentationml.slide+xml"/>
  <Override PartName="/ppt/slideLayouts/slideLayout23.xml" ContentType="application/vnd.openxmlformats-officedocument.presentationml.slideLayout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11.xml" ContentType="application/vnd.openxmlformats-officedocument.presentationml.slide+xml"/>
  <Override PartName="/ppt/slides/slide49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42.xml" ContentType="application/vnd.openxmlformats-officedocument.presentationml.slide+xml"/>
  <Override PartName="/ppt/theme/theme4.xml" ContentType="application/vnd.openxmlformats-officedocument.theme+xml"/>
  <Override PartName="/ppt/slideLayouts/slideLayout13.xml" ContentType="application/vnd.openxmlformats-officedocument.presentationml.slideLayout+xml"/>
  <Override PartName="/ppt/slides/slide25.xml" ContentType="application/vnd.openxmlformats-officedocument.presentationml.slide+xml"/>
  <Override PartName="/ppt/slides/slide51.xml" ContentType="application/vnd.openxmlformats-officedocument.presentationml.slide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slideLayouts/slideLayout22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17.xml" ContentType="application/vnd.openxmlformats-officedocument.presentationml.slide+xml"/>
  <Override PartName="/ppt/slides/slide10.xml" ContentType="application/vnd.openxmlformats-officedocument.presentationml.slide+xml"/>
  <Override PartName="/docProps/app.xml" ContentType="application/vnd.openxmlformats-officedocument.extended-properties+xml"/>
  <Override PartName="/ppt/slides/slide48.xml" ContentType="application/vnd.openxmlformats-officedocument.presentationml.slide+xml"/>
  <Override PartName="/ppt/notesSlides/notesSlide4.xml" ContentType="application/vnd.openxmlformats-officedocument.presentationml.notesSlide+xml"/>
  <Override PartName="/ppt/slideLayouts/slideLayout19.xml" ContentType="application/vnd.openxmlformats-officedocument.presentationml.slideLayout+xml"/>
  <Override PartName="/ppt/slides/slide41.xml" ContentType="application/vnd.openxmlformats-officedocument.presentationml.slide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slides/slide24.xml" ContentType="application/vnd.openxmlformats-officedocument.presentationml.slide+xml"/>
  <Override PartName="/ppt/slides/slide50.xml" ContentType="application/vnd.openxmlformats-officedocument.presentationml.slide+xml"/>
  <Override PartName="/ppt/slides/slide8.xml" ContentType="application/vnd.openxmlformats-officedocument.presentationml.slide+xml"/>
  <Override PartName="/ppt/notesSlides/notesSlide10.xml" ContentType="application/vnd.openxmlformats-officedocument.presentationml.notesSlide+xml"/>
  <Override PartName="/ppt/slideLayouts/slideLayout8.xml" ContentType="application/vnd.openxmlformats-officedocument.presentationml.slideLayout+xml"/>
  <Override PartName="/ppt/slides/slide33.xml" ContentType="application/vnd.openxmlformats-officedocument.presentationml.slide+xml"/>
  <Override PartName="/ppt/slideLayouts/slideLayout21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6.xml" ContentType="application/vnd.openxmlformats-officedocument.presentationml.slide+xml"/>
  <Default Extension="jpeg" ContentType="image/jpeg"/>
  <Override PartName="/ppt/viewProps.xml" ContentType="application/vnd.openxmlformats-officedocument.presentationml.viewProps+xml"/>
  <Override PartName="/ppt/notesSlides/notesSlide11.xml" ContentType="application/vnd.openxmlformats-officedocument.presentationml.notesSlide+xml"/>
  <Override PartName="/ppt/slides/slide47.xml" ContentType="application/vnd.openxmlformats-officedocument.presentationml.slide+xml"/>
  <Override PartName="/ppt/notesSlides/notesSlide3.xml" ContentType="application/vnd.openxmlformats-officedocument.presentationml.notesSlide+xml"/>
  <Override PartName="/ppt/slideLayouts/slideLayout18.xml" ContentType="application/vnd.openxmlformats-officedocument.presentationml.slideLayout+xml"/>
  <Override PartName="/ppt/slides/slide40.xml" ContentType="application/vnd.openxmlformats-officedocument.presentationml.slide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s/slide39.xml" ContentType="application/vnd.openxmlformats-officedocument.presentationml.slide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2.xml" ContentType="application/vnd.openxmlformats-officedocument.presentationml.slide+xml"/>
  <Override PartName="/ppt/slideLayouts/slideLayout20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5.xml" ContentType="application/vnd.openxmlformats-officedocument.presentationml.slide+xml"/>
  <Override PartName="/ppt/slides/slide46.xml" ContentType="application/vnd.openxmlformats-officedocument.presentationml.slide+xml"/>
  <Override PartName="/ppt/notesSlides/notesSlide2.xml" ContentType="application/vnd.openxmlformats-officedocument.presentationml.notesSlide+xml"/>
  <Override PartName="/ppt/slideLayouts/slideLayout17.xml" ContentType="application/vnd.openxmlformats-officedocument.presentationml.slideLayout+xml"/>
  <Override PartName="/ppt/slides/slide29.xml" ContentType="application/vnd.openxmlformats-officedocument.presentationml.slide+xml"/>
  <Override PartName="/ppt/slides/slide55.xml" ContentType="application/vnd.openxmlformats-officedocument.presentationml.slide+xml"/>
  <Override PartName="/ppt/theme/theme1.xml" ContentType="application/vnd.openxmlformats-officedocument.theme+xml"/>
  <Override PartName="/ppt/slides/slide22.xml" ContentType="application/vnd.openxmlformats-officedocument.presentationml.slide+xml"/>
  <Override PartName="/ppt/slides/slide38.xml" ContentType="application/vnd.openxmlformats-officedocument.presentationml.slide+xml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31.xml" ContentType="application/vnd.openxmlformats-officedocument.presentationml.slide+xml"/>
  <Default Extension="bin" ContentType="application/vnd.openxmlformats-officedocument.presentationml.printerSettings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aveSubsetFonts="1">
  <p:sldMasterIdLst>
    <p:sldMasterId id="2147483648" r:id="rId1"/>
    <p:sldMasterId id="2147483663" r:id="rId2"/>
  </p:sldMasterIdLst>
  <p:notesMasterIdLst>
    <p:notesMasterId r:id="rId58"/>
  </p:notesMasterIdLst>
  <p:handoutMasterIdLst>
    <p:handoutMasterId r:id="rId59"/>
  </p:handoutMasterIdLst>
  <p:sldIdLst>
    <p:sldId id="256" r:id="rId3"/>
    <p:sldId id="403" r:id="rId4"/>
    <p:sldId id="404" r:id="rId5"/>
    <p:sldId id="478" r:id="rId6"/>
    <p:sldId id="479" r:id="rId7"/>
    <p:sldId id="409" r:id="rId8"/>
    <p:sldId id="410" r:id="rId9"/>
    <p:sldId id="417" r:id="rId10"/>
    <p:sldId id="408" r:id="rId11"/>
    <p:sldId id="477" r:id="rId12"/>
    <p:sldId id="413" r:id="rId13"/>
    <p:sldId id="405" r:id="rId14"/>
    <p:sldId id="418" r:id="rId15"/>
    <p:sldId id="469" r:id="rId16"/>
    <p:sldId id="419" r:id="rId17"/>
    <p:sldId id="420" r:id="rId18"/>
    <p:sldId id="421" r:id="rId19"/>
    <p:sldId id="430" r:id="rId20"/>
    <p:sldId id="424" r:id="rId21"/>
    <p:sldId id="433" r:id="rId22"/>
    <p:sldId id="434" r:id="rId23"/>
    <p:sldId id="435" r:id="rId24"/>
    <p:sldId id="470" r:id="rId25"/>
    <p:sldId id="447" r:id="rId26"/>
    <p:sldId id="448" r:id="rId27"/>
    <p:sldId id="471" r:id="rId28"/>
    <p:sldId id="449" r:id="rId29"/>
    <p:sldId id="450" r:id="rId30"/>
    <p:sldId id="451" r:id="rId31"/>
    <p:sldId id="452" r:id="rId32"/>
    <p:sldId id="416" r:id="rId33"/>
    <p:sldId id="406" r:id="rId34"/>
    <p:sldId id="476" r:id="rId35"/>
    <p:sldId id="453" r:id="rId36"/>
    <p:sldId id="454" r:id="rId37"/>
    <p:sldId id="455" r:id="rId38"/>
    <p:sldId id="456" r:id="rId39"/>
    <p:sldId id="457" r:id="rId40"/>
    <p:sldId id="458" r:id="rId41"/>
    <p:sldId id="442" r:id="rId42"/>
    <p:sldId id="460" r:id="rId43"/>
    <p:sldId id="461" r:id="rId44"/>
    <p:sldId id="462" r:id="rId45"/>
    <p:sldId id="474" r:id="rId46"/>
    <p:sldId id="475" r:id="rId47"/>
    <p:sldId id="436" r:id="rId48"/>
    <p:sldId id="437" r:id="rId49"/>
    <p:sldId id="464" r:id="rId50"/>
    <p:sldId id="465" r:id="rId51"/>
    <p:sldId id="473" r:id="rId52"/>
    <p:sldId id="466" r:id="rId53"/>
    <p:sldId id="467" r:id="rId54"/>
    <p:sldId id="472" r:id="rId55"/>
    <p:sldId id="407" r:id="rId56"/>
    <p:sldId id="446" r:id="rId5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0C5209"/>
    <a:srgbClr val="11690C"/>
    <a:srgbClr val="80057A"/>
    <a:srgbClr val="CC3300"/>
    <a:srgbClr val="006699"/>
    <a:srgbClr val="002F8E"/>
    <a:srgbClr val="003BB0"/>
    <a:srgbClr val="0066CC"/>
    <a:srgbClr val="003399"/>
    <a:srgbClr val="000099"/>
  </p:clrMru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02" autoAdjust="0"/>
    <p:restoredTop sz="94696" autoAdjust="0"/>
  </p:normalViewPr>
  <p:slideViewPr>
    <p:cSldViewPr>
      <p:cViewPr>
        <p:scale>
          <a:sx n="90" d="100"/>
          <a:sy n="90" d="100"/>
        </p:scale>
        <p:origin x="-1000" y="-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63" Type="http://schemas.openxmlformats.org/officeDocument/2006/relationships/theme" Target="theme/theme1.xml"/><Relationship Id="rId64" Type="http://schemas.openxmlformats.org/officeDocument/2006/relationships/tableStyles" Target="tableStyles.xml"/><Relationship Id="rId50" Type="http://schemas.openxmlformats.org/officeDocument/2006/relationships/slide" Target="slides/slide48.xml"/><Relationship Id="rId51" Type="http://schemas.openxmlformats.org/officeDocument/2006/relationships/slide" Target="slides/slide49.xml"/><Relationship Id="rId52" Type="http://schemas.openxmlformats.org/officeDocument/2006/relationships/slide" Target="slides/slide50.xml"/><Relationship Id="rId53" Type="http://schemas.openxmlformats.org/officeDocument/2006/relationships/slide" Target="slides/slide51.xml"/><Relationship Id="rId54" Type="http://schemas.openxmlformats.org/officeDocument/2006/relationships/slide" Target="slides/slide52.xml"/><Relationship Id="rId55" Type="http://schemas.openxmlformats.org/officeDocument/2006/relationships/slide" Target="slides/slide53.xml"/><Relationship Id="rId56" Type="http://schemas.openxmlformats.org/officeDocument/2006/relationships/slide" Target="slides/slide54.xml"/><Relationship Id="rId57" Type="http://schemas.openxmlformats.org/officeDocument/2006/relationships/slide" Target="slides/slide55.xml"/><Relationship Id="rId58" Type="http://schemas.openxmlformats.org/officeDocument/2006/relationships/notesMaster" Target="notesMasters/notesMaster1.xml"/><Relationship Id="rId59" Type="http://schemas.openxmlformats.org/officeDocument/2006/relationships/handoutMaster" Target="handoutMasters/handoutMaster1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slide" Target="slides/slide43.xml"/><Relationship Id="rId46" Type="http://schemas.openxmlformats.org/officeDocument/2006/relationships/slide" Target="slides/slide44.xml"/><Relationship Id="rId47" Type="http://schemas.openxmlformats.org/officeDocument/2006/relationships/slide" Target="slides/slide45.xml"/><Relationship Id="rId48" Type="http://schemas.openxmlformats.org/officeDocument/2006/relationships/slide" Target="slides/slide46.xml"/><Relationship Id="rId49" Type="http://schemas.openxmlformats.org/officeDocument/2006/relationships/slide" Target="slides/slide4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60" Type="http://schemas.openxmlformats.org/officeDocument/2006/relationships/printerSettings" Target="printerSettings/printerSettings1.bin"/><Relationship Id="rId61" Type="http://schemas.openxmlformats.org/officeDocument/2006/relationships/presProps" Target="presProps.xml"/><Relationship Id="rId62" Type="http://schemas.openxmlformats.org/officeDocument/2006/relationships/viewProps" Target="viewProp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ict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3A9931-E829-E64C-926F-3D3D8B221F5A}" type="datetimeFigureOut">
              <a:rPr lang="en-US" smtClean="0"/>
              <a:pPr/>
              <a:t>8/20/13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338CD5-CECF-AC41-B90D-0F1D9F642A6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8FA26F-0829-43F9-B76E-C5ABCA638063}" type="datetimeFigureOut">
              <a:rPr lang="en-US" smtClean="0"/>
              <a:pPr/>
              <a:t>8/20/13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997CD6-3EDC-43A1-BFE6-556DB01E9D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48586514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97CD6-3EDC-43A1-BFE6-556DB01E9DE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3591998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FADCABE-1237-CE49-9DD7-C94655F258BA}" type="slidenum">
              <a:rPr lang="en-US">
                <a:ea typeface="ＭＳ Ｐゴシック" charset="-128"/>
                <a:cs typeface="ＭＳ Ｐゴシック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772400" cy="784225"/>
          </a:xfrm>
        </p:spPr>
        <p:txBody>
          <a:bodyPr>
            <a:normAutofit/>
          </a:bodyPr>
          <a:lstStyle>
            <a:lvl1pPr>
              <a:defRPr sz="3600" baseline="0">
                <a:solidFill>
                  <a:srgbClr val="FF0000"/>
                </a:solidFill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6412857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867554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705532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anchor="ctr" anchorCtr="0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9280003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Sep,3 2013</a:t>
            </a: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A.Kiselev</a:t>
            </a: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itchFamily="-65" charset="0"/>
              </a:defRPr>
            </a:lvl1pPr>
          </a:lstStyle>
          <a:p>
            <a:pPr>
              <a:defRPr/>
            </a:pPr>
            <a:fld id="{BC346014-8CB8-304E-A5FA-922CBC1F60F3}" type="slidenum">
              <a:rPr lang="ru-RU"/>
              <a:pPr>
                <a:defRPr/>
              </a:pPr>
              <a:t>‹#›</a:t>
            </a:fld>
            <a:r>
              <a:rPr lang="en-US"/>
              <a:t>/16</a:t>
            </a:r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37325"/>
            <a:ext cx="3429000" cy="244475"/>
          </a:xfrm>
        </p:spPr>
        <p:txBody>
          <a:bodyPr/>
          <a:lstStyle>
            <a:lvl1pPr>
              <a:defRPr sz="1100" baseline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553200"/>
            <a:ext cx="2133600" cy="228600"/>
          </a:xfrm>
        </p:spPr>
        <p:txBody>
          <a:bodyPr/>
          <a:lstStyle>
            <a:lvl1pPr>
              <a:defRPr sz="1100" baseline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fld id="{59EA4CFA-C3DC-4ADB-8A77-9C015038EFD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35904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2664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672295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571800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96299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701539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480701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440831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5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0.xml"/><Relationship Id="rId8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rgbClr val="800000"/>
                </a:solidFill>
                <a:latin typeface="Tahoma"/>
                <a:cs typeface="Tahoma"/>
              </a:defRPr>
            </a:lvl1pPr>
          </a:lstStyle>
          <a:p>
            <a:r>
              <a:rPr lang="en-US" smtClean="0"/>
              <a:t>Sep,3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800000"/>
                </a:solidFill>
                <a:latin typeface="Tahoma"/>
                <a:cs typeface="Tahoma"/>
              </a:defRPr>
            </a:lvl1pPr>
          </a:lstStyle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rgbClr val="1F497D"/>
                </a:solidFill>
              </a:defRPr>
            </a:lvl1pPr>
          </a:lstStyle>
          <a:p>
            <a:r>
              <a:rPr lang="en-US" dirty="0" smtClean="0"/>
              <a:t>555</a:t>
            </a:r>
            <a:endParaRPr lang="en-US" dirty="0"/>
          </a:p>
        </p:txBody>
      </p:sp>
      <p:pic>
        <p:nvPicPr>
          <p:cNvPr id="7" name="Picture 15" descr="Panther Aqua Graphite"/>
          <p:cNvPicPr>
            <a:picLocks noChangeArrowheads="1"/>
          </p:cNvPicPr>
          <p:nvPr userDrawn="1"/>
        </p:nvPicPr>
        <p:blipFill>
          <a:blip r:embed="rId15">
            <a:lum bright="80000" contrast="-26000"/>
          </a:blip>
          <a:srcRect t="77953" b="3543"/>
          <a:stretch>
            <a:fillRect/>
          </a:stretch>
        </p:blipFill>
        <p:spPr bwMode="auto">
          <a:xfrm>
            <a:off x="0" y="0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228841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</p:sldLayoutIdLst>
  <p:timing>
    <p:tnLst>
      <p:par>
        <p:cTn id="1" dur="indefinite" restart="never" nodeType="tmRoot"/>
      </p:par>
    </p:tnLst>
  </p:timing>
  <p:hf sldNum="0" hdr="0"/>
  <p:txStyles>
    <p:titleStyle>
      <a:lvl1pPr algn="ctr" defTabSz="914400" rtl="0" eaLnBrk="1" latinLnBrk="0" hangingPunct="1">
        <a:spcBef>
          <a:spcPct val="0"/>
        </a:spcBef>
        <a:buNone/>
        <a:defRPr sz="3600" b="1" kern="1200" baseline="0">
          <a:solidFill>
            <a:srgbClr val="FF0000"/>
          </a:solidFill>
          <a:latin typeface="Arial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Sep,3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8.gi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oleObject" Target="Macintosh%20HD:Users:ayk:Downloads:eRHIC%20Magnet%20Design%20Report%202012.docx!OLE_LINK3" TargetMode="External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3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5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9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2.png"/><Relationship Id="rId3" Type="http://schemas.openxmlformats.org/officeDocument/2006/relationships/image" Target="../media/image43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4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5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hyperlink" Target="http://svn.racf.bnl.gov/svn/eic/eicroot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4" Type="http://schemas.openxmlformats.org/officeDocument/2006/relationships/image" Target="../media/image47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50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gif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4" Type="http://schemas.openxmlformats.org/officeDocument/2006/relationships/image" Target="../media/image52.jpeg"/><Relationship Id="rId5" Type="http://schemas.openxmlformats.org/officeDocument/2006/relationships/image" Target="../media/image53.png"/><Relationship Id="rId6" Type="http://schemas.openxmlformats.org/officeDocument/2006/relationships/image" Target="../media/image54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5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6.gif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219200" y="1676400"/>
            <a:ext cx="6667500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gradFill rotWithShape="0">
                  <a:gsLst>
                    <a:gs pos="0">
                      <a:srgbClr val="DAAEAE"/>
                    </a:gs>
                    <a:gs pos="50000">
                      <a:srgbClr val="FFCCCC"/>
                    </a:gs>
                    <a:gs pos="100000">
                      <a:srgbClr val="DAAEAE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Arial" charset="0"/>
              </a:rPr>
              <a:t>Detector simulations </a:t>
            </a:r>
          </a:p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Arial" charset="0"/>
              </a:rPr>
              <a:t>for EIC at BNL </a:t>
            </a:r>
            <a:endParaRPr lang="en-US" sz="44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" name="Rectangle 16"/>
          <p:cNvSpPr>
            <a:spLocks noChangeArrowheads="1"/>
          </p:cNvSpPr>
          <p:nvPr/>
        </p:nvSpPr>
        <p:spPr bwMode="auto">
          <a:xfrm>
            <a:off x="771525" y="942975"/>
            <a:ext cx="7848600" cy="152400"/>
          </a:xfrm>
          <a:prstGeom prst="rect">
            <a:avLst/>
          </a:prstGeom>
          <a:gradFill rotWithShape="0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</p:txBody>
      </p:sp>
      <p:pic>
        <p:nvPicPr>
          <p:cNvPr id="11" name="Picture 18" descr="BNL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392141" y="0"/>
            <a:ext cx="1751859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EIClog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741556" cy="685800"/>
          </a:xfrm>
          <a:prstGeom prst="rect">
            <a:avLst/>
          </a:prstGeom>
        </p:spPr>
      </p:pic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990600" y="4114800"/>
            <a:ext cx="7162800" cy="1981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600" b="0" i="0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/>
                <a:ea typeface="Tahoma (Body)" charset="0"/>
                <a:cs typeface="Arial Narrow"/>
              </a:rPr>
              <a:t>Alexander Kiselev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POETIC Workshop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Sep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,</a:t>
            </a:r>
            <a:r>
              <a:rPr lang="en-US" sz="32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2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-5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2013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4880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4608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4608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EIC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 detector in 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FairRoot framework</a:t>
            </a:r>
          </a:p>
        </p:txBody>
      </p:sp>
      <p:sp>
        <p:nvSpPr>
          <p:cNvPr id="17" name="Right Arrow 16"/>
          <p:cNvSpPr/>
          <p:nvPr/>
        </p:nvSpPr>
        <p:spPr bwMode="auto">
          <a:xfrm rot="16200000">
            <a:off x="3962400" y="4724400"/>
            <a:ext cx="457200" cy="304800"/>
          </a:xfrm>
          <a:prstGeom prst="rightArrow">
            <a:avLst/>
          </a:prstGeom>
          <a:solidFill>
            <a:schemeClr val="accent1">
              <a:lumMod val="60000"/>
              <a:lumOff val="40000"/>
              <a:alpha val="41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 dirty="0">
              <a:latin typeface="Tahoma" pitchFamily="-1" charset="0"/>
            </a:endParaRPr>
          </a:p>
        </p:txBody>
      </p:sp>
      <p:sp>
        <p:nvSpPr>
          <p:cNvPr id="46096" name="Right Arrow 20"/>
          <p:cNvSpPr>
            <a:spLocks noChangeArrowheads="1"/>
          </p:cNvSpPr>
          <p:nvPr/>
        </p:nvSpPr>
        <p:spPr bwMode="auto">
          <a:xfrm rot="1200000">
            <a:off x="2857738" y="3345595"/>
            <a:ext cx="457200" cy="30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27C71B">
              <a:alpha val="41176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Rectangle 3"/>
          <p:cNvSpPr txBox="1">
            <a:spLocks noChangeArrowheads="1"/>
          </p:cNvSpPr>
          <p:nvPr/>
        </p:nvSpPr>
        <p:spPr bwMode="auto">
          <a:xfrm>
            <a:off x="0" y="990600"/>
            <a:ext cx="5867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q"/>
              <a:defRPr/>
            </a:pPr>
            <a:r>
              <a:rPr lang="en-US" sz="20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FairRoot is officially maintained by </a:t>
            </a:r>
            <a:r>
              <a:rPr lang="en-US" sz="2000" kern="0" dirty="0" smtClean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GSI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q"/>
              <a:defRPr/>
            </a:pPr>
            <a:r>
              <a:rPr lang="en-US" sz="20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O(10)</a:t>
            </a:r>
            <a:r>
              <a:rPr lang="en-US" sz="2000" kern="0" dirty="0" smtClean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 active experiments</a:t>
            </a:r>
            <a:endParaRPr lang="en-US" sz="2000" kern="0" dirty="0" smtClean="0">
              <a:solidFill>
                <a:srgbClr val="1F497D"/>
              </a:solidFill>
              <a:ea typeface="ＭＳ Ｐゴシック" pitchFamily="-1" charset="-128"/>
              <a:cs typeface="ＭＳ Ｐゴシック" pitchFamily="-1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2"/>
              <a:buChar char="q"/>
              <a:defRPr/>
            </a:pPr>
            <a:r>
              <a:rPr lang="en-US" sz="2000" kern="0" dirty="0" smtClean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O</a:t>
            </a:r>
            <a:r>
              <a:rPr lang="en-US" sz="20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(100) users</a:t>
            </a:r>
          </a:p>
        </p:txBody>
      </p:sp>
      <p:sp>
        <p:nvSpPr>
          <p:cNvPr id="22" name="Rectangle 3"/>
          <p:cNvSpPr txBox="1">
            <a:spLocks noChangeArrowheads="1"/>
          </p:cNvSpPr>
          <p:nvPr/>
        </p:nvSpPr>
        <p:spPr bwMode="auto">
          <a:xfrm>
            <a:off x="5791200" y="762000"/>
            <a:ext cx="3505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>
                <a:solidFill>
                  <a:srgbClr val="0C5209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rPr>
              <a:t>Interface to GEANT</a:t>
            </a:r>
            <a:endParaRPr lang="en-US" sz="1600" kern="0" dirty="0" smtClean="0">
              <a:solidFill>
                <a:srgbClr val="0C5209"/>
              </a:solidFill>
              <a:latin typeface="+mn-lt"/>
              <a:ea typeface="ＭＳ Ｐゴシック" pitchFamily="-65" charset="-128"/>
              <a:cs typeface="ＭＳ Ｐゴシック" pitchFamily="-65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 smtClean="0">
                <a:solidFill>
                  <a:srgbClr val="0C5209"/>
                </a:solidFill>
                <a:ea typeface="ＭＳ Ｐゴシック" pitchFamily="-65" charset="-128"/>
                <a:cs typeface="ＭＳ Ｐゴシック" pitchFamily="-65" charset="-128"/>
              </a:rPr>
              <a:t>Interface to ROOT event display</a:t>
            </a:r>
            <a:endParaRPr lang="en-US" sz="1600" kern="0" dirty="0" smtClean="0">
              <a:solidFill>
                <a:srgbClr val="0C5209"/>
              </a:solidFill>
              <a:latin typeface="+mn-lt"/>
              <a:ea typeface="ＭＳ Ｐゴシック" pitchFamily="-65" charset="-128"/>
              <a:cs typeface="ＭＳ Ｐゴシック" pitchFamily="-65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>
                <a:solidFill>
                  <a:srgbClr val="0C5209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rPr>
              <a:t>Parameter database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>
                <a:solidFill>
                  <a:srgbClr val="0C5209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rPr>
              <a:t>MC stack handling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>
                <a:solidFill>
                  <a:srgbClr val="0C5209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rPr>
              <a:t>…</a:t>
            </a:r>
          </a:p>
        </p:txBody>
      </p:sp>
      <p:sp>
        <p:nvSpPr>
          <p:cNvPr id="26" name="AutoShape 3"/>
          <p:cNvSpPr>
            <a:spLocks/>
          </p:cNvSpPr>
          <p:nvPr/>
        </p:nvSpPr>
        <p:spPr bwMode="auto">
          <a:xfrm>
            <a:off x="3810000" y="3657600"/>
            <a:ext cx="1752600" cy="762000"/>
          </a:xfrm>
          <a:prstGeom prst="roundRect">
            <a:avLst>
              <a:gd name="adj" fmla="val 8333"/>
            </a:avLst>
          </a:prstGeom>
          <a:solidFill>
            <a:srgbClr val="FF0000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/>
            <a:r>
              <a:rPr lang="en-US" sz="2800" dirty="0" smtClean="0">
                <a:solidFill>
                  <a:srgbClr val="FFFFFF"/>
                </a:solidFill>
                <a:latin typeface="Gill Sans" pitchFamily="-84" charset="0"/>
                <a:ea typeface="Gill Sans" pitchFamily="-84" charset="0"/>
                <a:cs typeface="Gill Sans" pitchFamily="-84" charset="0"/>
                <a:sym typeface="Gill Sans" pitchFamily="-84" charset="0"/>
              </a:rPr>
              <a:t>EicRoot</a:t>
            </a:r>
            <a:endParaRPr lang="en-US" sz="2800" dirty="0">
              <a:solidFill>
                <a:srgbClr val="FFFFFF"/>
              </a:solidFill>
              <a:latin typeface="Gill Sans" pitchFamily="-84" charset="0"/>
              <a:ea typeface="Gill Sans" pitchFamily="-84" charset="0"/>
              <a:cs typeface="Gill Sans" pitchFamily="-84" charset="0"/>
              <a:sym typeface="Gill Sans" pitchFamily="-84" charset="0"/>
            </a:endParaRPr>
          </a:p>
        </p:txBody>
      </p:sp>
      <p:sp>
        <p:nvSpPr>
          <p:cNvPr id="27" name="AutoShape 3"/>
          <p:cNvSpPr>
            <a:spLocks/>
          </p:cNvSpPr>
          <p:nvPr/>
        </p:nvSpPr>
        <p:spPr bwMode="auto">
          <a:xfrm>
            <a:off x="304800" y="2514600"/>
            <a:ext cx="2286000" cy="1295400"/>
          </a:xfrm>
          <a:prstGeom prst="roundRect">
            <a:avLst>
              <a:gd name="adj" fmla="val 8333"/>
            </a:avLst>
          </a:prstGeom>
          <a:solidFill>
            <a:srgbClr val="008000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/>
            <a:r>
              <a:rPr lang="en-US" sz="2800" dirty="0" smtClean="0">
                <a:solidFill>
                  <a:srgbClr val="FFFFFF"/>
                </a:solidFill>
                <a:latin typeface="Gill Sans" pitchFamily="-84" charset="0"/>
                <a:ea typeface="Gill Sans" pitchFamily="-84" charset="0"/>
                <a:cs typeface="Gill Sans" pitchFamily="-84" charset="0"/>
                <a:sym typeface="Gill Sans" pitchFamily="-84" charset="0"/>
              </a:rPr>
              <a:t>PandaRoot</a:t>
            </a:r>
            <a:endParaRPr lang="en-US" sz="2800" dirty="0">
              <a:solidFill>
                <a:srgbClr val="FFFFFF"/>
              </a:solidFill>
              <a:latin typeface="Gill Sans" pitchFamily="-84" charset="0"/>
              <a:ea typeface="Gill Sans" pitchFamily="-84" charset="0"/>
              <a:cs typeface="Gill Sans" pitchFamily="-84" charset="0"/>
              <a:sym typeface="Gill Sans" pitchFamily="-84" charset="0"/>
            </a:endParaRPr>
          </a:p>
        </p:txBody>
      </p:sp>
      <p:sp>
        <p:nvSpPr>
          <p:cNvPr id="28" name="AutoShape 3"/>
          <p:cNvSpPr>
            <a:spLocks/>
          </p:cNvSpPr>
          <p:nvPr/>
        </p:nvSpPr>
        <p:spPr bwMode="auto">
          <a:xfrm>
            <a:off x="6629400" y="2514600"/>
            <a:ext cx="2286000" cy="1295400"/>
          </a:xfrm>
          <a:prstGeom prst="roundRect">
            <a:avLst>
              <a:gd name="adj" fmla="val 8333"/>
            </a:avLst>
          </a:prstGeom>
          <a:solidFill>
            <a:srgbClr val="008000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/>
            <a:r>
              <a:rPr lang="en-US" sz="2800" dirty="0" err="1" smtClean="0">
                <a:solidFill>
                  <a:srgbClr val="FFFFFF"/>
                </a:solidFill>
                <a:latin typeface="Gill Sans" pitchFamily="-84" charset="0"/>
                <a:ea typeface="Gill Sans" pitchFamily="-84" charset="0"/>
                <a:cs typeface="Gill Sans" pitchFamily="-84" charset="0"/>
                <a:sym typeface="Gill Sans" pitchFamily="-84" charset="0"/>
              </a:rPr>
              <a:t>FopiRoot</a:t>
            </a:r>
            <a:endParaRPr lang="en-US" sz="2800" dirty="0">
              <a:solidFill>
                <a:srgbClr val="FFFFFF"/>
              </a:solidFill>
              <a:latin typeface="Gill Sans" pitchFamily="-84" charset="0"/>
              <a:ea typeface="Gill Sans" pitchFamily="-84" charset="0"/>
              <a:cs typeface="Gill Sans" pitchFamily="-84" charset="0"/>
              <a:sym typeface="Gill Sans" pitchFamily="-84" charset="0"/>
            </a:endParaRPr>
          </a:p>
        </p:txBody>
      </p:sp>
      <p:sp>
        <p:nvSpPr>
          <p:cNvPr id="29" name="AutoShape 3"/>
          <p:cNvSpPr>
            <a:spLocks/>
          </p:cNvSpPr>
          <p:nvPr/>
        </p:nvSpPr>
        <p:spPr bwMode="auto">
          <a:xfrm>
            <a:off x="3505200" y="1524000"/>
            <a:ext cx="2286000" cy="1295400"/>
          </a:xfrm>
          <a:prstGeom prst="roundRect">
            <a:avLst>
              <a:gd name="adj" fmla="val 8333"/>
            </a:avLst>
          </a:prstGeom>
          <a:solidFill>
            <a:srgbClr val="008000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/>
            <a:r>
              <a:rPr lang="en-US" sz="2800" dirty="0" smtClean="0">
                <a:solidFill>
                  <a:srgbClr val="FFFFFF"/>
                </a:solidFill>
                <a:latin typeface="Gill Sans" pitchFamily="-84" charset="0"/>
                <a:ea typeface="Gill Sans" pitchFamily="-84" charset="0"/>
                <a:cs typeface="Gill Sans" pitchFamily="-84" charset="0"/>
                <a:sym typeface="Gill Sans" pitchFamily="-84" charset="0"/>
              </a:rPr>
              <a:t>FairBase</a:t>
            </a:r>
            <a:endParaRPr lang="en-US" sz="2800" dirty="0">
              <a:solidFill>
                <a:srgbClr val="FFFFFF"/>
              </a:solidFill>
              <a:latin typeface="Gill Sans" pitchFamily="-84" charset="0"/>
              <a:ea typeface="Gill Sans" pitchFamily="-84" charset="0"/>
              <a:cs typeface="Gill Sans" pitchFamily="-84" charset="0"/>
              <a:sym typeface="Gill Sans" pitchFamily="-84" charset="0"/>
            </a:endParaRPr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 bwMode="auto">
          <a:xfrm>
            <a:off x="0" y="3886200"/>
            <a:ext cx="32004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 smtClean="0">
                <a:solidFill>
                  <a:srgbClr val="0C5209"/>
                </a:solidFill>
                <a:ea typeface="ＭＳ Ｐゴシック" pitchFamily="-65" charset="-128"/>
                <a:cs typeface="ＭＳ Ｐゴシック" pitchFamily="-65" charset="-128"/>
              </a:rPr>
              <a:t>Interface to FairBase classes</a:t>
            </a:r>
            <a:endParaRPr lang="en-US" sz="1600" kern="0" dirty="0" smtClean="0">
              <a:solidFill>
                <a:srgbClr val="0C5209"/>
              </a:solidFill>
              <a:latin typeface="+mn-lt"/>
              <a:ea typeface="ＭＳ Ｐゴシック" pitchFamily="-65" charset="-128"/>
              <a:cs typeface="ＭＳ Ｐゴシック" pitchFamily="-65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 smtClean="0">
                <a:solidFill>
                  <a:srgbClr val="0C5209"/>
                </a:solidFill>
                <a:ea typeface="ＭＳ Ｐゴシック" pitchFamily="-65" charset="-128"/>
                <a:cs typeface="ＭＳ Ｐゴシック" pitchFamily="-65" charset="-128"/>
              </a:rPr>
              <a:t>Ideal track finder</a:t>
            </a:r>
            <a:r>
              <a:rPr lang="en-US" sz="1600" kern="0" dirty="0" smtClean="0">
                <a:solidFill>
                  <a:srgbClr val="0C5209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rPr>
              <a:t> 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 smtClean="0">
                <a:solidFill>
                  <a:srgbClr val="0C5209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rPr>
              <a:t>Interface </a:t>
            </a:r>
            <a:r>
              <a:rPr lang="en-US" sz="1600" kern="0" dirty="0">
                <a:solidFill>
                  <a:srgbClr val="0C5209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rPr>
              <a:t>to </a:t>
            </a:r>
            <a:r>
              <a:rPr lang="en-US" sz="1600" kern="0" dirty="0" err="1" smtClean="0">
                <a:solidFill>
                  <a:srgbClr val="0C5209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rPr>
              <a:t>GenFit</a:t>
            </a:r>
            <a:endParaRPr lang="en-US" sz="1600" kern="0" dirty="0" smtClean="0">
              <a:solidFill>
                <a:srgbClr val="0C5209"/>
              </a:solidFill>
              <a:latin typeface="+mn-lt"/>
              <a:ea typeface="ＭＳ Ｐゴシック" pitchFamily="-65" charset="-128"/>
              <a:cs typeface="ＭＳ Ｐゴシック" pitchFamily="-65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 smtClean="0">
                <a:solidFill>
                  <a:srgbClr val="0C5209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rPr>
              <a:t>…</a:t>
            </a:r>
          </a:p>
        </p:txBody>
      </p:sp>
      <p:sp>
        <p:nvSpPr>
          <p:cNvPr id="32" name="Rectangle 3"/>
          <p:cNvSpPr txBox="1">
            <a:spLocks noChangeArrowheads="1"/>
          </p:cNvSpPr>
          <p:nvPr/>
        </p:nvSpPr>
        <p:spPr bwMode="auto">
          <a:xfrm>
            <a:off x="6400800" y="3962400"/>
            <a:ext cx="2743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 smtClean="0">
                <a:solidFill>
                  <a:srgbClr val="0C5209"/>
                </a:solidFill>
                <a:ea typeface="ＭＳ Ｐゴシック" pitchFamily="-65" charset="-128"/>
                <a:cs typeface="ＭＳ Ｐゴシック" pitchFamily="-65" charset="-128"/>
              </a:rPr>
              <a:t>TPC digitization</a:t>
            </a:r>
            <a:r>
              <a:rPr lang="en-US" sz="1600" kern="0" dirty="0" smtClean="0">
                <a:solidFill>
                  <a:srgbClr val="0C5209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rPr>
              <a:t> 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 smtClean="0">
                <a:solidFill>
                  <a:srgbClr val="0C5209"/>
                </a:solidFill>
                <a:ea typeface="ＭＳ Ｐゴシック" pitchFamily="-65" charset="-128"/>
                <a:cs typeface="ＭＳ Ｐゴシック" pitchFamily="-65" charset="-128"/>
              </a:rPr>
              <a:t>Real life track </a:t>
            </a:r>
            <a:r>
              <a:rPr lang="en-US" sz="1600" kern="0" dirty="0" err="1" smtClean="0">
                <a:solidFill>
                  <a:srgbClr val="0C5209"/>
                </a:solidFill>
                <a:ea typeface="ＭＳ Ｐゴシック" pitchFamily="-65" charset="-128"/>
                <a:cs typeface="ＭＳ Ｐゴシック" pitchFamily="-65" charset="-128"/>
              </a:rPr>
              <a:t>finder(s</a:t>
            </a:r>
            <a:r>
              <a:rPr lang="en-US" sz="1600" kern="0" dirty="0" smtClean="0">
                <a:solidFill>
                  <a:srgbClr val="0C5209"/>
                </a:solidFill>
                <a:ea typeface="ＭＳ Ｐゴシック" pitchFamily="-65" charset="-128"/>
                <a:cs typeface="ＭＳ Ｐゴシック" pitchFamily="-65" charset="-128"/>
              </a:rPr>
              <a:t>)</a:t>
            </a:r>
            <a:endParaRPr lang="en-US" sz="1600" kern="0" dirty="0" smtClean="0">
              <a:solidFill>
                <a:srgbClr val="0C5209"/>
              </a:solidFill>
              <a:latin typeface="+mn-lt"/>
              <a:ea typeface="ＭＳ Ｐゴシック" pitchFamily="-65" charset="-128"/>
              <a:cs typeface="ＭＳ Ｐゴシック" pitchFamily="-65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 smtClean="0">
                <a:solidFill>
                  <a:srgbClr val="0C5209"/>
                </a:solidFill>
                <a:ea typeface="ＭＳ Ｐゴシック" pitchFamily="-65" charset="-128"/>
                <a:cs typeface="ＭＳ Ｐゴシック" pitchFamily="-65" charset="-128"/>
              </a:rPr>
              <a:t>Another </a:t>
            </a:r>
            <a:r>
              <a:rPr lang="en-US" sz="1600" kern="0" dirty="0" err="1" smtClean="0">
                <a:solidFill>
                  <a:srgbClr val="0C5209"/>
                </a:solidFill>
                <a:ea typeface="ＭＳ Ｐゴシック" pitchFamily="-65" charset="-128"/>
                <a:cs typeface="ＭＳ Ｐゴシック" pitchFamily="-65" charset="-128"/>
              </a:rPr>
              <a:t>GenFit</a:t>
            </a:r>
            <a:r>
              <a:rPr lang="en-US" sz="1600" kern="0" dirty="0" smtClean="0">
                <a:solidFill>
                  <a:srgbClr val="0C5209"/>
                </a:solidFill>
                <a:ea typeface="ＭＳ Ｐゴシック" pitchFamily="-65" charset="-128"/>
                <a:cs typeface="ＭＳ Ｐゴシック" pitchFamily="-65" charset="-128"/>
              </a:rPr>
              <a:t> interface</a:t>
            </a:r>
            <a:endParaRPr lang="en-US" sz="1600" kern="0" dirty="0" smtClean="0">
              <a:solidFill>
                <a:srgbClr val="0C5209"/>
              </a:solidFill>
              <a:latin typeface="+mn-lt"/>
              <a:ea typeface="ＭＳ Ｐゴシック" pitchFamily="-65" charset="-128"/>
              <a:cs typeface="ＭＳ Ｐゴシック" pitchFamily="-65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 smtClean="0">
                <a:solidFill>
                  <a:srgbClr val="0C5209"/>
                </a:solidFill>
                <a:latin typeface="+mn-lt"/>
                <a:ea typeface="ＭＳ Ｐゴシック" pitchFamily="-65" charset="-128"/>
                <a:cs typeface="ＭＳ Ｐゴシック" pitchFamily="-65" charset="-128"/>
              </a:rPr>
              <a:t>Interface to </a:t>
            </a:r>
            <a:r>
              <a:rPr lang="en-US" sz="1600" kern="0" dirty="0" smtClean="0">
                <a:solidFill>
                  <a:srgbClr val="0C5209"/>
                </a:solidFill>
                <a:ea typeface="ＭＳ Ｐゴシック" pitchFamily="-65" charset="-128"/>
                <a:cs typeface="ＭＳ Ｐゴシック" pitchFamily="-65" charset="-128"/>
              </a:rPr>
              <a:t>RAVE</a:t>
            </a:r>
            <a:endParaRPr lang="en-US" sz="1600" kern="0" dirty="0" smtClean="0">
              <a:solidFill>
                <a:srgbClr val="0C5209"/>
              </a:solidFill>
              <a:latin typeface="+mn-lt"/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33" name="Right Arrow 20"/>
          <p:cNvSpPr>
            <a:spLocks noChangeArrowheads="1"/>
          </p:cNvSpPr>
          <p:nvPr/>
        </p:nvSpPr>
        <p:spPr bwMode="auto">
          <a:xfrm rot="5400000">
            <a:off x="4419600" y="3124200"/>
            <a:ext cx="457200" cy="30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27C71B">
              <a:alpha val="41176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Right Arrow 20"/>
          <p:cNvSpPr>
            <a:spLocks noChangeArrowheads="1"/>
          </p:cNvSpPr>
          <p:nvPr/>
        </p:nvSpPr>
        <p:spPr bwMode="auto">
          <a:xfrm rot="9600000">
            <a:off x="5905737" y="3345595"/>
            <a:ext cx="457200" cy="30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27C71B">
              <a:alpha val="41176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AutoShape 3"/>
          <p:cNvSpPr>
            <a:spLocks/>
          </p:cNvSpPr>
          <p:nvPr/>
        </p:nvSpPr>
        <p:spPr bwMode="auto">
          <a:xfrm>
            <a:off x="3048000" y="5257800"/>
            <a:ext cx="1752600" cy="685800"/>
          </a:xfrm>
          <a:prstGeom prst="roundRect">
            <a:avLst>
              <a:gd name="adj" fmla="val 8333"/>
            </a:avLst>
          </a:prstGeom>
          <a:solidFill>
            <a:schemeClr val="tx1">
              <a:lumMod val="60000"/>
              <a:lumOff val="4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/>
            <a:r>
              <a:rPr lang="en-US" sz="2800" dirty="0" err="1" smtClean="0">
                <a:solidFill>
                  <a:srgbClr val="FFFFFF"/>
                </a:solidFill>
                <a:latin typeface="Gill Sans" pitchFamily="-84" charset="0"/>
                <a:ea typeface="Gill Sans" pitchFamily="-84" charset="0"/>
                <a:cs typeface="Gill Sans" pitchFamily="-84" charset="0"/>
                <a:sym typeface="Gill Sans" pitchFamily="-84" charset="0"/>
              </a:rPr>
              <a:t>e</a:t>
            </a:r>
            <a:r>
              <a:rPr lang="en-US" sz="2800" dirty="0" err="1" smtClean="0">
                <a:solidFill>
                  <a:srgbClr val="FFFFFF"/>
                </a:solidFill>
                <a:latin typeface="Gill Sans" pitchFamily="-84" charset="0"/>
                <a:ea typeface="Gill Sans" pitchFamily="-84" charset="0"/>
                <a:cs typeface="Gill Sans" pitchFamily="-84" charset="0"/>
                <a:sym typeface="Gill Sans" pitchFamily="-84" charset="0"/>
              </a:rPr>
              <a:t>ic</a:t>
            </a:r>
            <a:r>
              <a:rPr lang="en-US" sz="2800" dirty="0" smtClean="0">
                <a:solidFill>
                  <a:srgbClr val="FFFFFF"/>
                </a:solidFill>
                <a:latin typeface="Gill Sans" pitchFamily="-84" charset="0"/>
                <a:ea typeface="Gill Sans" pitchFamily="-84" charset="0"/>
                <a:cs typeface="Gill Sans" pitchFamily="-84" charset="0"/>
                <a:sym typeface="Gill Sans" pitchFamily="-84" charset="0"/>
              </a:rPr>
              <a:t>-smear</a:t>
            </a:r>
            <a:endParaRPr lang="en-US" sz="2800" dirty="0">
              <a:solidFill>
                <a:srgbClr val="FFFFFF"/>
              </a:solidFill>
              <a:latin typeface="Gill Sans" pitchFamily="-84" charset="0"/>
              <a:ea typeface="Gill Sans" pitchFamily="-84" charset="0"/>
              <a:cs typeface="Gill Sans" pitchFamily="-84" charset="0"/>
              <a:sym typeface="Gill Sans" pitchFamily="-84" charset="0"/>
            </a:endParaRPr>
          </a:p>
        </p:txBody>
      </p:sp>
      <p:sp>
        <p:nvSpPr>
          <p:cNvPr id="36" name="Right Arrow 20"/>
          <p:cNvSpPr>
            <a:spLocks noChangeArrowheads="1"/>
          </p:cNvSpPr>
          <p:nvPr/>
        </p:nvSpPr>
        <p:spPr bwMode="auto">
          <a:xfrm rot="9600000">
            <a:off x="2781537" y="2431195"/>
            <a:ext cx="457200" cy="30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27C71B">
              <a:alpha val="41176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Right Arrow 20"/>
          <p:cNvSpPr>
            <a:spLocks noChangeArrowheads="1"/>
          </p:cNvSpPr>
          <p:nvPr/>
        </p:nvSpPr>
        <p:spPr bwMode="auto">
          <a:xfrm rot="1200000">
            <a:off x="5981938" y="2431194"/>
            <a:ext cx="457200" cy="30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27C71B">
              <a:alpha val="41176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Rectangle 3"/>
          <p:cNvSpPr txBox="1">
            <a:spLocks noChangeArrowheads="1"/>
          </p:cNvSpPr>
          <p:nvPr/>
        </p:nvSpPr>
        <p:spPr bwMode="auto">
          <a:xfrm>
            <a:off x="0" y="5486400"/>
            <a:ext cx="3048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 smtClean="0">
                <a:ea typeface="ＭＳ Ｐゴシック" pitchFamily="-65" charset="-128"/>
                <a:cs typeface="ＭＳ Ｐゴシック" pitchFamily="-65" charset="-128"/>
              </a:rPr>
              <a:t>Generator output</a:t>
            </a:r>
            <a:r>
              <a:rPr lang="en-US" sz="1600" kern="0" dirty="0" smtClean="0">
                <a:latin typeface="+mn-lt"/>
                <a:ea typeface="ＭＳ Ｐゴシック" pitchFamily="-65" charset="-128"/>
                <a:cs typeface="ＭＳ Ｐゴシック" pitchFamily="-65" charset="-128"/>
              </a:rPr>
              <a:t> file import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1600" kern="0" dirty="0" smtClean="0">
                <a:ea typeface="ＭＳ Ｐゴシック" pitchFamily="-65" charset="-128"/>
                <a:cs typeface="ＭＳ Ｐゴシック" pitchFamily="-65" charset="-128"/>
              </a:rPr>
              <a:t>Fast smearing codes</a:t>
            </a:r>
            <a:endParaRPr lang="en-US" sz="1600" kern="0" dirty="0" smtClean="0">
              <a:latin typeface="+mn-lt"/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41" name="AutoShape 3"/>
          <p:cNvSpPr>
            <a:spLocks/>
          </p:cNvSpPr>
          <p:nvPr/>
        </p:nvSpPr>
        <p:spPr bwMode="auto">
          <a:xfrm>
            <a:off x="4953000" y="5257800"/>
            <a:ext cx="1600200" cy="685800"/>
          </a:xfrm>
          <a:prstGeom prst="roundRect">
            <a:avLst>
              <a:gd name="adj" fmla="val 8333"/>
            </a:avLst>
          </a:prstGeom>
          <a:solidFill>
            <a:schemeClr val="tx1">
              <a:lumMod val="20000"/>
              <a:lumOff val="80000"/>
            </a:schemeClr>
          </a:solidFill>
          <a:ln w="25400">
            <a:solidFill>
              <a:schemeClr val="tx1">
                <a:lumMod val="60000"/>
                <a:lumOff val="40000"/>
              </a:schemeClr>
            </a:solidFill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/>
            <a:r>
              <a:rPr lang="en-US" sz="2000" dirty="0" smtClean="0">
                <a:solidFill>
                  <a:srgbClr val="FFFFFF"/>
                </a:solidFill>
                <a:latin typeface="Gill Sans" pitchFamily="-84" charset="0"/>
                <a:ea typeface="Gill Sans" pitchFamily="-84" charset="0"/>
                <a:cs typeface="Gill Sans" pitchFamily="-84" charset="0"/>
                <a:sym typeface="Gill Sans" pitchFamily="-84" charset="0"/>
              </a:rPr>
              <a:t>s</a:t>
            </a:r>
            <a:r>
              <a:rPr lang="en-US" sz="2000" dirty="0" smtClean="0">
                <a:solidFill>
                  <a:srgbClr val="FFFFFF"/>
                </a:solidFill>
                <a:latin typeface="Gill Sans" pitchFamily="-84" charset="0"/>
                <a:ea typeface="Gill Sans" pitchFamily="-84" charset="0"/>
                <a:cs typeface="Gill Sans" pitchFamily="-84" charset="0"/>
                <a:sym typeface="Gill Sans" pitchFamily="-84" charset="0"/>
              </a:rPr>
              <a:t>olenoid </a:t>
            </a:r>
          </a:p>
          <a:p>
            <a:pPr algn="ctr"/>
            <a:r>
              <a:rPr lang="en-US" sz="2000" dirty="0" smtClean="0">
                <a:solidFill>
                  <a:srgbClr val="FFFFFF"/>
                </a:solidFill>
                <a:latin typeface="Gill Sans" pitchFamily="-84" charset="0"/>
                <a:ea typeface="Gill Sans" pitchFamily="-84" charset="0"/>
                <a:cs typeface="Gill Sans" pitchFamily="-84" charset="0"/>
                <a:sym typeface="Gill Sans" pitchFamily="-84" charset="0"/>
              </a:rPr>
              <a:t>modeling</a:t>
            </a:r>
            <a:endParaRPr lang="en-US" sz="2000" dirty="0">
              <a:solidFill>
                <a:srgbClr val="FFFFFF"/>
              </a:solidFill>
              <a:latin typeface="Gill Sans" pitchFamily="-84" charset="0"/>
              <a:ea typeface="Gill Sans" pitchFamily="-84" charset="0"/>
              <a:cs typeface="Gill Sans" pitchFamily="-84" charset="0"/>
              <a:sym typeface="Gill Sans" pitchFamily="-84" charset="0"/>
            </a:endParaRPr>
          </a:p>
        </p:txBody>
      </p:sp>
      <p:sp>
        <p:nvSpPr>
          <p:cNvPr id="42" name="Right Arrow 41"/>
          <p:cNvSpPr/>
          <p:nvPr/>
        </p:nvSpPr>
        <p:spPr bwMode="auto">
          <a:xfrm rot="16200000">
            <a:off x="5105400" y="4724400"/>
            <a:ext cx="457200" cy="304800"/>
          </a:xfrm>
          <a:prstGeom prst="rightArrow">
            <a:avLst/>
          </a:prstGeom>
          <a:solidFill>
            <a:schemeClr val="accent1">
              <a:lumMod val="60000"/>
              <a:lumOff val="40000"/>
              <a:alpha val="41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 dirty="0">
              <a:latin typeface="Tahoma" pitchFamily="-1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4813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4813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9303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End user view</a:t>
            </a:r>
          </a:p>
        </p:txBody>
      </p:sp>
      <p:sp>
        <p:nvSpPr>
          <p:cNvPr id="4813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3276600"/>
            <a:ext cx="1447800" cy="381000"/>
          </a:xfrm>
        </p:spPr>
        <p:txBody>
          <a:bodyPr/>
          <a:lstStyle/>
          <a:p>
            <a:pPr eaLnBrk="1" hangingPunct="1">
              <a:buFont typeface="Wingdings" pitchFamily="-84" charset="2"/>
              <a:buNone/>
            </a:pPr>
            <a:r>
              <a:rPr lang="en-US" sz="160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-&gt; MC points</a:t>
            </a:r>
            <a:r>
              <a:rPr lang="ru-RU" sz="160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endParaRPr lang="en-US" sz="1600" smtClean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48134" name="Text Box 4"/>
          <p:cNvSpPr txBox="1">
            <a:spLocks noChangeArrowheads="1"/>
          </p:cNvSpPr>
          <p:nvPr/>
        </p:nvSpPr>
        <p:spPr bwMode="auto">
          <a:xfrm>
            <a:off x="188741" y="2819400"/>
            <a:ext cx="1467193" cy="400110"/>
          </a:xfrm>
          <a:prstGeom prst="rect">
            <a:avLst/>
          </a:prstGeom>
          <a:solidFill>
            <a:schemeClr val="tx1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b="1" dirty="0">
                <a:solidFill>
                  <a:srgbClr val="FFFFFF"/>
                </a:solidFill>
              </a:rPr>
              <a:t>simulation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304800" y="1600200"/>
            <a:ext cx="8534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No executable (steering through ROOT macro scripts)</a:t>
            </a:r>
          </a:p>
        </p:txBody>
      </p:sp>
      <p:sp>
        <p:nvSpPr>
          <p:cNvPr id="48136" name="Text Box 4"/>
          <p:cNvSpPr txBox="1">
            <a:spLocks noChangeArrowheads="1"/>
          </p:cNvSpPr>
          <p:nvPr/>
        </p:nvSpPr>
        <p:spPr bwMode="auto">
          <a:xfrm>
            <a:off x="2337699" y="2819400"/>
            <a:ext cx="1538076" cy="400110"/>
          </a:xfrm>
          <a:prstGeom prst="rect">
            <a:avLst/>
          </a:prstGeom>
          <a:solidFill>
            <a:schemeClr val="tx1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digitization</a:t>
            </a:r>
          </a:p>
        </p:txBody>
      </p:sp>
      <p:sp>
        <p:nvSpPr>
          <p:cNvPr id="48137" name="Text Box 4"/>
          <p:cNvSpPr txBox="1">
            <a:spLocks noChangeArrowheads="1"/>
          </p:cNvSpPr>
          <p:nvPr/>
        </p:nvSpPr>
        <p:spPr bwMode="auto">
          <a:xfrm>
            <a:off x="7086600" y="2819400"/>
            <a:ext cx="1584325" cy="400050"/>
          </a:xfrm>
          <a:prstGeom prst="rect">
            <a:avLst/>
          </a:prstGeom>
          <a:solidFill>
            <a:schemeClr val="tx1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b="1" dirty="0">
                <a:solidFill>
                  <a:srgbClr val="FFFFFF"/>
                </a:solidFill>
              </a:rPr>
              <a:t>“PID” Pass</a:t>
            </a:r>
          </a:p>
        </p:txBody>
      </p:sp>
      <p:sp>
        <p:nvSpPr>
          <p:cNvPr id="48138" name="Text Box 4"/>
          <p:cNvSpPr txBox="1">
            <a:spLocks noChangeArrowheads="1"/>
          </p:cNvSpPr>
          <p:nvPr/>
        </p:nvSpPr>
        <p:spPr bwMode="auto">
          <a:xfrm>
            <a:off x="4536741" y="2819400"/>
            <a:ext cx="1980280" cy="400110"/>
          </a:xfrm>
          <a:prstGeom prst="rect">
            <a:avLst/>
          </a:prstGeom>
          <a:solidFill>
            <a:schemeClr val="tx1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b="1" dirty="0">
                <a:solidFill>
                  <a:srgbClr val="FFFFFF"/>
                </a:solidFill>
              </a:rPr>
              <a:t>reconstruction</a:t>
            </a:r>
          </a:p>
        </p:txBody>
      </p:sp>
      <p:sp>
        <p:nvSpPr>
          <p:cNvPr id="17" name="Right Arrow 16"/>
          <p:cNvSpPr/>
          <p:nvPr/>
        </p:nvSpPr>
        <p:spPr bwMode="auto">
          <a:xfrm>
            <a:off x="1752600" y="2895600"/>
            <a:ext cx="457200" cy="304800"/>
          </a:xfrm>
          <a:prstGeom prst="rightArrow">
            <a:avLst/>
          </a:prstGeom>
          <a:solidFill>
            <a:schemeClr val="accent1">
              <a:lumMod val="60000"/>
              <a:lumOff val="40000"/>
              <a:alpha val="41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 dirty="0">
              <a:latin typeface="Tahoma" pitchFamily="-1" charset="0"/>
            </a:endParaRPr>
          </a:p>
        </p:txBody>
      </p:sp>
      <p:sp>
        <p:nvSpPr>
          <p:cNvPr id="27" name="Right Arrow 26"/>
          <p:cNvSpPr/>
          <p:nvPr/>
        </p:nvSpPr>
        <p:spPr bwMode="auto">
          <a:xfrm>
            <a:off x="3962400" y="2895600"/>
            <a:ext cx="457200" cy="304800"/>
          </a:xfrm>
          <a:prstGeom prst="rightArrow">
            <a:avLst/>
          </a:prstGeom>
          <a:solidFill>
            <a:schemeClr val="accent1">
              <a:lumMod val="60000"/>
              <a:lumOff val="40000"/>
              <a:alpha val="41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 dirty="0">
              <a:latin typeface="Tahoma" pitchFamily="-1" charset="0"/>
            </a:endParaRPr>
          </a:p>
        </p:txBody>
      </p:sp>
      <p:sp>
        <p:nvSpPr>
          <p:cNvPr id="28" name="Right Arrow 27"/>
          <p:cNvSpPr/>
          <p:nvPr/>
        </p:nvSpPr>
        <p:spPr bwMode="auto">
          <a:xfrm>
            <a:off x="6629400" y="2895600"/>
            <a:ext cx="381000" cy="304800"/>
          </a:xfrm>
          <a:prstGeom prst="rightArrow">
            <a:avLst/>
          </a:prstGeom>
          <a:solidFill>
            <a:schemeClr val="accent1">
              <a:lumMod val="60000"/>
              <a:lumOff val="40000"/>
              <a:alpha val="41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 dirty="0">
              <a:latin typeface="Tahoma" pitchFamily="-1" charset="0"/>
            </a:endParaRPr>
          </a:p>
        </p:txBody>
      </p:sp>
      <p:sp>
        <p:nvSpPr>
          <p:cNvPr id="29" name="Rectangle 3"/>
          <p:cNvSpPr txBox="1">
            <a:spLocks noChangeArrowheads="1"/>
          </p:cNvSpPr>
          <p:nvPr/>
        </p:nvSpPr>
        <p:spPr bwMode="auto">
          <a:xfrm>
            <a:off x="2286000" y="3276600"/>
            <a:ext cx="1143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1" charset="2"/>
              <a:buNone/>
              <a:defRPr/>
            </a:pPr>
            <a:r>
              <a:rPr lang="en-US" sz="16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-&gt; Hits</a:t>
            </a:r>
            <a:r>
              <a:rPr lang="ru-RU" sz="16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 </a:t>
            </a:r>
            <a:endParaRPr lang="en-US" sz="1600" kern="0" dirty="0">
              <a:solidFill>
                <a:srgbClr val="1F497D"/>
              </a:solidFill>
              <a:latin typeface="+mn-lt"/>
              <a:ea typeface="ＭＳ Ｐゴシック" pitchFamily="-1" charset="-128"/>
              <a:cs typeface="ＭＳ Ｐゴシック" pitchFamily="-1" charset="-128"/>
            </a:endParaRPr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 bwMode="auto">
          <a:xfrm>
            <a:off x="4495800" y="3276600"/>
            <a:ext cx="1828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1" charset="2"/>
              <a:buNone/>
              <a:defRPr/>
            </a:pPr>
            <a:r>
              <a:rPr lang="en-US" sz="16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-&gt; “Short” tracks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1" charset="2"/>
              <a:buNone/>
              <a:defRPr/>
            </a:pPr>
            <a:r>
              <a:rPr lang="en-US" sz="16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-&gt; Clusters</a:t>
            </a:r>
            <a:r>
              <a:rPr lang="ru-RU" sz="16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 </a:t>
            </a:r>
            <a:endParaRPr lang="en-US" sz="1600" kern="0" dirty="0">
              <a:solidFill>
                <a:srgbClr val="1F497D"/>
              </a:solidFill>
              <a:latin typeface="+mn-lt"/>
              <a:ea typeface="ＭＳ Ｐゴシック" pitchFamily="-1" charset="-128"/>
              <a:cs typeface="ＭＳ Ｐゴシック" pitchFamily="-1" charset="-128"/>
            </a:endParaRPr>
          </a:p>
        </p:txBody>
      </p:sp>
      <p:sp>
        <p:nvSpPr>
          <p:cNvPr id="31" name="Rectangle 3"/>
          <p:cNvSpPr txBox="1">
            <a:spLocks noChangeArrowheads="1"/>
          </p:cNvSpPr>
          <p:nvPr/>
        </p:nvSpPr>
        <p:spPr bwMode="auto">
          <a:xfrm>
            <a:off x="7010400" y="3276600"/>
            <a:ext cx="2133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1" charset="2"/>
              <a:buNone/>
              <a:defRPr/>
            </a:pPr>
            <a:r>
              <a:rPr lang="en-US" sz="16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-&gt; “Combined” tracks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1" charset="2"/>
              <a:buNone/>
              <a:defRPr/>
            </a:pPr>
            <a:r>
              <a:rPr lang="en-US" sz="16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-&gt; Vertices @ IP</a:t>
            </a:r>
            <a:r>
              <a:rPr lang="ru-RU" sz="16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 </a:t>
            </a:r>
            <a:endParaRPr lang="en-US" sz="1600" kern="0" dirty="0">
              <a:solidFill>
                <a:srgbClr val="1F497D"/>
              </a:solidFill>
              <a:latin typeface="+mn-lt"/>
              <a:ea typeface="ＭＳ Ｐゴシック" pitchFamily="-1" charset="-128"/>
              <a:cs typeface="ＭＳ Ｐゴシック" pitchFamily="-1" charset="-128"/>
            </a:endParaRPr>
          </a:p>
        </p:txBody>
      </p:sp>
      <p:sp>
        <p:nvSpPr>
          <p:cNvPr id="32" name="Rectangle 3"/>
          <p:cNvSpPr txBox="1">
            <a:spLocks noChangeArrowheads="1"/>
          </p:cNvSpPr>
          <p:nvPr/>
        </p:nvSpPr>
        <p:spPr bwMode="auto">
          <a:xfrm>
            <a:off x="685800" y="4419600"/>
            <a:ext cx="7924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ROOT files for analysis available after each step </a:t>
            </a:r>
            <a:r>
              <a:rPr lang="ru-RU" sz="2400" dirty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endParaRPr lang="en-US" sz="2400" dirty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C++ class structure is well defined at each I/O stage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ChangeArrowheads="1"/>
          </p:cNvSpPr>
          <p:nvPr/>
        </p:nvSpPr>
        <p:spPr bwMode="auto">
          <a:xfrm>
            <a:off x="0" y="2057400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ctr"/>
            <a:r>
              <a:rPr lang="en-US" sz="5400" b="1" dirty="0" smtClean="0">
                <a:solidFill>
                  <a:schemeClr val="tx2"/>
                </a:solidFill>
                <a:latin typeface="Arial" pitchFamily="-84" charset="0"/>
              </a:rPr>
              <a:t>Tracking studies</a:t>
            </a:r>
            <a:endParaRPr lang="en-US" sz="5400" b="1" dirty="0">
              <a:solidFill>
                <a:schemeClr val="tx2"/>
              </a:solidFill>
              <a:latin typeface="Arial" pitchFamily="-8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Sep,3 2013</a:t>
            </a: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A.Kiselev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5325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325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Requirements for EIC main tracker</a:t>
            </a:r>
            <a:endParaRPr lang="en-US" sz="4800" b="0" dirty="0" smtClean="0">
              <a:latin typeface="Arial Narrow"/>
              <a:ea typeface="ＭＳ Ｐゴシック" pitchFamily="-84" charset="-128"/>
              <a:cs typeface="Arial Narrow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381000" y="1143000"/>
            <a:ext cx="8763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8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As low material budget as possible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8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Complete geometric coverage in the </a:t>
            </a:r>
            <a:r>
              <a:rPr lang="en-US" sz="2800" dirty="0" smtClean="0">
                <a:solidFill>
                  <a:srgbClr val="1F497D"/>
                </a:solidFill>
                <a:latin typeface="Symbol" pitchFamily="18" charset="2"/>
              </a:rPr>
              <a:t>h</a:t>
            </a:r>
            <a:r>
              <a:rPr lang="en-US" sz="2800" dirty="0" smtClean="0">
                <a:solidFill>
                  <a:srgbClr val="C00000"/>
                </a:solidFill>
              </a:rPr>
              <a:t> </a:t>
            </a:r>
            <a:r>
              <a:rPr lang="en-US" sz="28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range [-3 .. 3]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8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Momentum resolution not worse than ~3%, even at large </a:t>
            </a:r>
            <a:r>
              <a:rPr lang="en-US" sz="2800" dirty="0" err="1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rapidities</a:t>
            </a:r>
            <a:endParaRPr lang="en-US" sz="2800" dirty="0" smtClean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5325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325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93038" cy="762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Tracking code implementation</a:t>
            </a:r>
            <a:endParaRPr lang="en-US" sz="4800" b="0" dirty="0" smtClean="0">
              <a:latin typeface="Arial Narrow"/>
              <a:ea typeface="ＭＳ Ｐゴシック" pitchFamily="-84" charset="-128"/>
              <a:cs typeface="Arial Narrow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304800" y="1143000"/>
            <a:ext cx="88392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Magnetic field interface exists </a:t>
            </a:r>
            <a:r>
              <a:rPr lang="ru-RU" sz="24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endParaRPr lang="en-US" sz="24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Detector geometry is described in 0-th approximation: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endParaRPr lang="en-US" sz="24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endParaRPr lang="en-US" sz="24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</a:pPr>
            <a:endParaRPr lang="en-US" sz="24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</a:pPr>
            <a:endParaRPr lang="en-US" sz="24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Digitization exists </a:t>
            </a:r>
            <a:r>
              <a:rPr lang="en-US" sz="24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(simplistic, except for TPC where </a:t>
            </a:r>
            <a:r>
              <a:rPr lang="en-US" sz="2400" dirty="0" err="1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FopiRoot</a:t>
            </a:r>
            <a:r>
              <a:rPr lang="en-US" sz="24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codes allow to perform a complete </a:t>
            </a:r>
            <a:r>
              <a:rPr lang="en-US" sz="2400" dirty="0" err="1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digi</a:t>
            </a:r>
            <a:r>
              <a:rPr lang="en-US" sz="24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chain)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endParaRPr lang="en-US" sz="2400" dirty="0" smtClean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“Ideal” track reconstruction inherited from PandaRoot </a:t>
            </a:r>
            <a:r>
              <a:rPr lang="en-US" sz="24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codes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Real-life track </a:t>
            </a:r>
            <a:r>
              <a:rPr lang="en-US" sz="2400" dirty="0" err="1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finding&amp;fitting</a:t>
            </a:r>
            <a:r>
              <a:rPr lang="en-US" sz="24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as well as vertex </a:t>
            </a:r>
            <a:r>
              <a:rPr lang="en-US" sz="2400" dirty="0" err="1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finding&amp;fitting</a:t>
            </a:r>
            <a:r>
              <a:rPr lang="en-US" sz="24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inherited from </a:t>
            </a:r>
            <a:r>
              <a:rPr lang="en-US" sz="2400" dirty="0" err="1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FopiRoot</a:t>
            </a:r>
            <a:r>
              <a:rPr lang="en-US" sz="24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codes (work in progress)</a:t>
            </a:r>
            <a:endParaRPr lang="en-US" sz="24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838200" y="2133600"/>
            <a:ext cx="5715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1" charset="2"/>
              <a:buChar char="n"/>
              <a:defRPr/>
            </a:pPr>
            <a:r>
              <a:rPr lang="en-US" sz="20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Silicon vertex tracker </a:t>
            </a:r>
            <a:r>
              <a:rPr lang="ru-RU" sz="20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 </a:t>
            </a:r>
            <a:endParaRPr lang="en-US" sz="2000" kern="0" dirty="0">
              <a:solidFill>
                <a:srgbClr val="1F497D"/>
              </a:solidFill>
              <a:latin typeface="+mn-lt"/>
              <a:ea typeface="ＭＳ Ｐゴシック" pitchFamily="-1" charset="-128"/>
              <a:cs typeface="ＭＳ Ｐゴシック" pitchFamily="-1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1" charset="2"/>
              <a:buChar char="n"/>
              <a:defRPr/>
            </a:pPr>
            <a:r>
              <a:rPr lang="en-US" sz="20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Silicon forward/backward tracker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1" charset="2"/>
              <a:buChar char="n"/>
              <a:defRPr/>
            </a:pPr>
            <a:r>
              <a:rPr lang="en-US" sz="2000" kern="0" dirty="0" smtClean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TPC 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1" charset="2"/>
              <a:buChar char="n"/>
              <a:defRPr/>
            </a:pPr>
            <a:r>
              <a:rPr lang="en-US" sz="20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GEM </a:t>
            </a:r>
            <a:r>
              <a:rPr lang="en-US" sz="2000" kern="0" dirty="0" smtClean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forward/backward </a:t>
            </a:r>
            <a:r>
              <a:rPr lang="en-US" sz="20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tracker </a:t>
            </a:r>
          </a:p>
        </p:txBody>
      </p:sp>
      <p:sp>
        <p:nvSpPr>
          <p:cNvPr id="7" name="TextBox 10"/>
          <p:cNvSpPr txBox="1">
            <a:spLocks noChangeArrowheads="1"/>
          </p:cNvSpPr>
          <p:nvPr/>
        </p:nvSpPr>
        <p:spPr bwMode="auto">
          <a:xfrm>
            <a:off x="6553200" y="2362200"/>
            <a:ext cx="226631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u="sng" dirty="0">
                <a:solidFill>
                  <a:srgbClr val="008000"/>
                </a:solidFill>
              </a:rPr>
              <a:t>MRS-B1 solenoid</a:t>
            </a:r>
            <a:endParaRPr lang="en-US" sz="2000" u="sng" dirty="0" smtClean="0">
              <a:solidFill>
                <a:srgbClr val="008000"/>
              </a:solidFill>
            </a:endParaRPr>
          </a:p>
          <a:p>
            <a:pPr algn="ctr"/>
            <a:r>
              <a:rPr lang="en-US" sz="2000" u="sng" dirty="0" smtClean="0">
                <a:solidFill>
                  <a:srgbClr val="008000"/>
                </a:solidFill>
              </a:rPr>
              <a:t>d</a:t>
            </a:r>
            <a:r>
              <a:rPr lang="en-US" sz="2000" u="sng" dirty="0" smtClean="0">
                <a:solidFill>
                  <a:srgbClr val="008000"/>
                </a:solidFill>
              </a:rPr>
              <a:t>esign per default</a:t>
            </a:r>
            <a:endParaRPr lang="en-US" sz="2000" u="sng" dirty="0">
              <a:solidFill>
                <a:srgbClr val="008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5427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427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9303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Vertex silicon tracker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304800" y="914400"/>
            <a:ext cx="8534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1" charset="2"/>
              <a:buChar char="n"/>
              <a:defRPr/>
            </a:pPr>
            <a:r>
              <a:rPr lang="en-US" sz="20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MAPS technology; ~20x20mm</a:t>
            </a:r>
            <a:r>
              <a:rPr lang="en-US" sz="2000" kern="0" baseline="3000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2</a:t>
            </a:r>
            <a:r>
              <a:rPr lang="en-US" sz="20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 chips, ~20</a:t>
            </a:r>
            <a:r>
              <a:rPr lang="ru-RU" sz="20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 </a:t>
            </a:r>
            <a:r>
              <a:rPr lang="en-US" sz="2000" kern="0" dirty="0">
                <a:solidFill>
                  <a:srgbClr val="1F497D"/>
                </a:solidFill>
                <a:latin typeface="Symbol"/>
                <a:ea typeface="ＭＳ Ｐゴシック" pitchFamily="-1" charset="-128"/>
                <a:cs typeface="ＭＳ Ｐゴシック" pitchFamily="-1" charset="-128"/>
              </a:rPr>
              <a:t>m</a:t>
            </a:r>
            <a:r>
              <a:rPr lang="en-US" sz="20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m 2D pixels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1" charset="2"/>
              <a:buChar char="n"/>
              <a:defRPr/>
            </a:pPr>
            <a:r>
              <a:rPr lang="en-US" sz="2000" kern="0" dirty="0" smtClean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STAR detector </a:t>
            </a:r>
            <a:r>
              <a:rPr lang="en-US" sz="20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upgrade “building blocks” (cable assemblies)</a:t>
            </a:r>
          </a:p>
        </p:txBody>
      </p:sp>
      <p:pic>
        <p:nvPicPr>
          <p:cNvPr id="54278" name="Picture 14" descr="WWND_2013_Vdebaek.pdf"/>
          <p:cNvPicPr>
            <a:picLocks noChangeAspect="1"/>
          </p:cNvPicPr>
          <p:nvPr/>
        </p:nvPicPr>
        <p:blipFill>
          <a:blip r:embed="rId2"/>
          <a:srcRect l="2000" t="14399" r="3999" b="26666"/>
          <a:stretch>
            <a:fillRect/>
          </a:stretch>
        </p:blipFill>
        <p:spPr bwMode="auto">
          <a:xfrm>
            <a:off x="304800" y="2692153"/>
            <a:ext cx="7886700" cy="3708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9" name="Picture 15" descr="WWND_2013_Vdebaek.pdf"/>
          <p:cNvPicPr>
            <a:picLocks noChangeAspect="1"/>
          </p:cNvPicPr>
          <p:nvPr/>
        </p:nvPicPr>
        <p:blipFill>
          <a:blip r:embed="rId3"/>
          <a:srcRect l="10001" t="30667" r="14999" b="26666"/>
          <a:stretch>
            <a:fillRect/>
          </a:stretch>
        </p:blipFill>
        <p:spPr bwMode="auto">
          <a:xfrm>
            <a:off x="4986338" y="1905000"/>
            <a:ext cx="3929062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5529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530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9303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Vertex silicon tracker</a:t>
            </a:r>
          </a:p>
        </p:txBody>
      </p:sp>
      <p:sp>
        <p:nvSpPr>
          <p:cNvPr id="55301" name="Rectangle 3"/>
          <p:cNvSpPr txBox="1">
            <a:spLocks noChangeArrowheads="1"/>
          </p:cNvSpPr>
          <p:nvPr/>
        </p:nvSpPr>
        <p:spPr bwMode="auto">
          <a:xfrm>
            <a:off x="304800" y="914400"/>
            <a:ext cx="88392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6 layers at [30..160] mm radius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0.37% X</a:t>
            </a:r>
            <a:r>
              <a:rPr lang="en-US" sz="2400" baseline="-25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0</a:t>
            </a:r>
            <a:r>
              <a:rPr lang="en-US" sz="24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in acceptance per layer simulated </a:t>
            </a:r>
            <a:r>
              <a:rPr lang="en-US" sz="24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precisely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digitization: single discrete pixels, one-to-one from MC points</a:t>
            </a:r>
          </a:p>
        </p:txBody>
      </p:sp>
      <p:pic>
        <p:nvPicPr>
          <p:cNvPr id="55302" name="Picture 8" descr="sit-1.png"/>
          <p:cNvPicPr>
            <a:picLocks noChangeAspect="1"/>
          </p:cNvPicPr>
          <p:nvPr/>
        </p:nvPicPr>
        <p:blipFill>
          <a:blip r:embed="rId2"/>
          <a:srcRect l="26250" t="13333" r="11250" b="14667"/>
          <a:stretch>
            <a:fillRect/>
          </a:stretch>
        </p:blipFill>
        <p:spPr bwMode="auto">
          <a:xfrm>
            <a:off x="1219200" y="2362200"/>
            <a:ext cx="6096000" cy="3949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5400">
              <a:srgbClr val="FF0000">
                <a:alpha val="75000"/>
              </a:srgbClr>
            </a:glow>
          </a:effectLst>
        </p:spPr>
      </p:pic>
      <p:pic>
        <p:nvPicPr>
          <p:cNvPr id="55303" name="Picture 10" descr="sit-2.png"/>
          <p:cNvPicPr>
            <a:picLocks noChangeAspect="1"/>
          </p:cNvPicPr>
          <p:nvPr/>
        </p:nvPicPr>
        <p:blipFill>
          <a:blip r:embed="rId3"/>
          <a:srcRect l="37500" t="26666" r="9375" b="26666"/>
          <a:stretch>
            <a:fillRect/>
          </a:stretch>
        </p:blipFill>
        <p:spPr bwMode="auto">
          <a:xfrm>
            <a:off x="6172200" y="5105400"/>
            <a:ext cx="2771775" cy="137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5632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632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Other tracking elements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838200" y="1447800"/>
            <a:ext cx="8534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2x7 disks with up to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180 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mm radius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N sectors per disk; 200</a:t>
            </a:r>
            <a:r>
              <a:rPr lang="ru-RU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m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m silicon-equivalent thickness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digitization: discrete ~20x20</a:t>
            </a:r>
            <a:r>
              <a:rPr lang="ru-RU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m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m</a:t>
            </a:r>
            <a:r>
              <a:rPr lang="en-US" sz="2000" baseline="30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2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pixels</a:t>
            </a:r>
          </a:p>
        </p:txBody>
      </p:sp>
      <p:sp>
        <p:nvSpPr>
          <p:cNvPr id="56326" name="Footer Placeholder 4"/>
          <p:cNvSpPr txBox="1">
            <a:spLocks/>
          </p:cNvSpPr>
          <p:nvPr/>
        </p:nvSpPr>
        <p:spPr bwMode="auto">
          <a:xfrm>
            <a:off x="381000" y="838200"/>
            <a:ext cx="6705600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400" u="sng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forward/backward silicon trackers:</a:t>
            </a:r>
          </a:p>
        </p:txBody>
      </p:sp>
      <p:sp>
        <p:nvSpPr>
          <p:cNvPr id="56327" name="Footer Placeholder 4"/>
          <p:cNvSpPr txBox="1">
            <a:spLocks/>
          </p:cNvSpPr>
          <p:nvPr/>
        </p:nvSpPr>
        <p:spPr bwMode="auto">
          <a:xfrm>
            <a:off x="457200" y="2667000"/>
            <a:ext cx="6705600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400" u="sng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TPC</a:t>
            </a:r>
            <a:r>
              <a:rPr lang="en-US" sz="2400" u="sng" dirty="0">
                <a:ea typeface="ＭＳ Ｐゴシック" pitchFamily="-84" charset="-128"/>
                <a:cs typeface="ＭＳ Ｐゴシック" pitchFamily="-84" charset="-128"/>
              </a:rPr>
              <a:t>:</a:t>
            </a:r>
          </a:p>
        </p:txBody>
      </p:sp>
      <p:sp>
        <p:nvSpPr>
          <p:cNvPr id="56328" name="Footer Placeholder 4"/>
          <p:cNvSpPr txBox="1">
            <a:spLocks/>
          </p:cNvSpPr>
          <p:nvPr/>
        </p:nvSpPr>
        <p:spPr bwMode="auto">
          <a:xfrm>
            <a:off x="457200" y="4648200"/>
            <a:ext cx="6705600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400" u="sng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GEM trackers:</a:t>
            </a:r>
          </a:p>
        </p:txBody>
      </p:sp>
      <p:sp>
        <p:nvSpPr>
          <p:cNvPr id="56329" name="Rectangle 3"/>
          <p:cNvSpPr txBox="1">
            <a:spLocks noChangeArrowheads="1"/>
          </p:cNvSpPr>
          <p:nvPr/>
        </p:nvSpPr>
        <p:spPr bwMode="auto">
          <a:xfrm>
            <a:off x="838200" y="3276600"/>
            <a:ext cx="85344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~2m long; gas volume radius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[200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..800] mm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1.2% X</a:t>
            </a:r>
            <a:r>
              <a:rPr lang="en-US" sz="2000" baseline="-25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0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IFC, 4.0% X</a:t>
            </a:r>
            <a:r>
              <a:rPr lang="en-US" sz="2000" baseline="-25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0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OFC; 15.0% X</a:t>
            </a:r>
            <a:r>
              <a:rPr lang="en-US" sz="2000" baseline="-25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0 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aluminum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end-caps</a:t>
            </a:r>
            <a:endParaRPr lang="en-US" sz="20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digitization: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1) idealized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, assume 1x5 mm GEM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pads; 2) complete (</a:t>
            </a:r>
            <a:r>
              <a:rPr lang="en-US" sz="2000" dirty="0" err="1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FopiRoot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 source codes adapted, GEM pad shape tuning in progress)</a:t>
            </a:r>
            <a:endParaRPr lang="en-US" sz="20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56330" name="Rectangle 3"/>
          <p:cNvSpPr txBox="1">
            <a:spLocks noChangeArrowheads="1"/>
          </p:cNvSpPr>
          <p:nvPr/>
        </p:nvSpPr>
        <p:spPr bwMode="auto">
          <a:xfrm>
            <a:off x="838200" y="5181600"/>
            <a:ext cx="70866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3 disks behind the TPC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end-caps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STAR FGT design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digitization: 100</a:t>
            </a:r>
            <a:r>
              <a:rPr lang="ru-RU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m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m resolution in X&amp;Y; gaussian smearing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5427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427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EIC tracker 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view 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(August’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2013)</a:t>
            </a:r>
          </a:p>
        </p:txBody>
      </p:sp>
      <p:pic>
        <p:nvPicPr>
          <p:cNvPr id="19" name="Picture 18" descr="tracker-ng.png"/>
          <p:cNvPicPr>
            <a:picLocks noChangeAspect="1"/>
          </p:cNvPicPr>
          <p:nvPr/>
        </p:nvPicPr>
        <p:blipFill>
          <a:blip r:embed="rId2"/>
          <a:srcRect l="25875" t="14000" r="12750" b="5333"/>
          <a:stretch>
            <a:fillRect/>
          </a:stretch>
        </p:blipFill>
        <p:spPr>
          <a:xfrm>
            <a:off x="914400" y="838200"/>
            <a:ext cx="7482840" cy="5532143"/>
          </a:xfrm>
          <a:prstGeom prst="rect">
            <a:avLst/>
          </a:prstGeom>
        </p:spPr>
      </p:pic>
      <p:sp>
        <p:nvSpPr>
          <p:cNvPr id="20" name="TextBox 8"/>
          <p:cNvSpPr txBox="1">
            <a:spLocks noChangeArrowheads="1"/>
          </p:cNvSpPr>
          <p:nvPr/>
        </p:nvSpPr>
        <p:spPr bwMode="auto">
          <a:xfrm>
            <a:off x="2209800" y="4495800"/>
            <a:ext cx="1198165" cy="923330"/>
          </a:xfrm>
          <a:prstGeom prst="rect">
            <a:avLst/>
          </a:prstGeom>
          <a:noFill/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800" dirty="0" smtClean="0">
                <a:solidFill>
                  <a:srgbClr val="FFCC00"/>
                </a:solidFill>
              </a:rPr>
              <a:t>Backward </a:t>
            </a:r>
          </a:p>
          <a:p>
            <a:pPr algn="ctr"/>
            <a:r>
              <a:rPr lang="en-US" sz="1800" dirty="0" smtClean="0">
                <a:solidFill>
                  <a:srgbClr val="FFCC00"/>
                </a:solidFill>
              </a:rPr>
              <a:t>GEM </a:t>
            </a:r>
          </a:p>
          <a:p>
            <a:pPr algn="ctr"/>
            <a:r>
              <a:rPr lang="en-US" sz="1800" dirty="0" smtClean="0">
                <a:solidFill>
                  <a:srgbClr val="FFCC00"/>
                </a:solidFill>
              </a:rPr>
              <a:t>Tracker</a:t>
            </a:r>
            <a:endParaRPr lang="en-US" sz="1800" dirty="0">
              <a:solidFill>
                <a:srgbClr val="FFCC00"/>
              </a:solidFill>
            </a:endParaRPr>
          </a:p>
        </p:txBody>
      </p:sp>
      <p:sp>
        <p:nvSpPr>
          <p:cNvPr id="21" name="TextBox 10"/>
          <p:cNvSpPr txBox="1">
            <a:spLocks noChangeArrowheads="1"/>
          </p:cNvSpPr>
          <p:nvPr/>
        </p:nvSpPr>
        <p:spPr bwMode="auto">
          <a:xfrm>
            <a:off x="1828800" y="2667000"/>
            <a:ext cx="1198165" cy="923330"/>
          </a:xfrm>
          <a:prstGeom prst="rect">
            <a:avLst/>
          </a:prstGeom>
          <a:noFill/>
          <a:ln w="9525">
            <a:solidFill>
              <a:srgbClr val="F8F200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800" dirty="0" smtClean="0">
                <a:solidFill>
                  <a:srgbClr val="F8F200"/>
                </a:solidFill>
              </a:rPr>
              <a:t>Backward </a:t>
            </a:r>
          </a:p>
          <a:p>
            <a:pPr algn="ctr"/>
            <a:r>
              <a:rPr lang="en-US" sz="1800" dirty="0" smtClean="0">
                <a:solidFill>
                  <a:srgbClr val="F8F200"/>
                </a:solidFill>
              </a:rPr>
              <a:t>Silicon</a:t>
            </a:r>
          </a:p>
          <a:p>
            <a:pPr algn="ctr"/>
            <a:r>
              <a:rPr lang="en-US" sz="1800" dirty="0" smtClean="0">
                <a:solidFill>
                  <a:srgbClr val="F8F200"/>
                </a:solidFill>
              </a:rPr>
              <a:t> Tracker</a:t>
            </a:r>
            <a:endParaRPr lang="en-US" sz="1800" dirty="0">
              <a:solidFill>
                <a:srgbClr val="F8F200"/>
              </a:solidFill>
            </a:endParaRP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3810000" y="4114800"/>
            <a:ext cx="685800" cy="369888"/>
          </a:xfrm>
          <a:prstGeom prst="rect">
            <a:avLst/>
          </a:prstGeom>
          <a:noFill/>
          <a:ln w="9525">
            <a:solidFill>
              <a:srgbClr val="0099FF"/>
            </a:solidFill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800">
                <a:solidFill>
                  <a:srgbClr val="0099FF"/>
                </a:solidFill>
              </a:rPr>
              <a:t>TPC</a:t>
            </a:r>
          </a:p>
        </p:txBody>
      </p:sp>
      <p:sp>
        <p:nvSpPr>
          <p:cNvPr id="23" name="TextBox 12"/>
          <p:cNvSpPr txBox="1">
            <a:spLocks noChangeArrowheads="1"/>
          </p:cNvSpPr>
          <p:nvPr/>
        </p:nvSpPr>
        <p:spPr bwMode="auto">
          <a:xfrm>
            <a:off x="3276600" y="1981200"/>
            <a:ext cx="971252" cy="923330"/>
          </a:xfrm>
          <a:prstGeom prst="rect">
            <a:avLst/>
          </a:prstGeom>
          <a:noFill/>
          <a:ln w="9525">
            <a:solidFill>
              <a:srgbClr val="F8F200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800" dirty="0" smtClean="0">
                <a:solidFill>
                  <a:srgbClr val="F8F200"/>
                </a:solidFill>
              </a:rPr>
              <a:t>Vertex </a:t>
            </a:r>
          </a:p>
          <a:p>
            <a:pPr algn="ctr"/>
            <a:r>
              <a:rPr lang="en-US" sz="1800" dirty="0" smtClean="0">
                <a:solidFill>
                  <a:srgbClr val="F8F200"/>
                </a:solidFill>
              </a:rPr>
              <a:t>Silicon </a:t>
            </a:r>
          </a:p>
          <a:p>
            <a:pPr algn="ctr"/>
            <a:r>
              <a:rPr lang="en-US" sz="1800" dirty="0" smtClean="0">
                <a:solidFill>
                  <a:srgbClr val="F8F200"/>
                </a:solidFill>
              </a:rPr>
              <a:t>Tracker</a:t>
            </a:r>
            <a:endParaRPr lang="en-US" sz="1800" dirty="0">
              <a:solidFill>
                <a:srgbClr val="F8F200"/>
              </a:solidFill>
            </a:endParaRPr>
          </a:p>
        </p:txBody>
      </p:sp>
      <p:sp>
        <p:nvSpPr>
          <p:cNvPr id="24" name="TextBox 14"/>
          <p:cNvSpPr txBox="1">
            <a:spLocks noChangeArrowheads="1"/>
          </p:cNvSpPr>
          <p:nvPr/>
        </p:nvSpPr>
        <p:spPr bwMode="auto">
          <a:xfrm>
            <a:off x="7239000" y="1447800"/>
            <a:ext cx="1031239" cy="923330"/>
          </a:xfrm>
          <a:prstGeom prst="rect">
            <a:avLst/>
          </a:prstGeom>
          <a:noFill/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800" dirty="0" smtClean="0">
                <a:solidFill>
                  <a:srgbClr val="FFCC00"/>
                </a:solidFill>
              </a:rPr>
              <a:t>Forward </a:t>
            </a:r>
          </a:p>
          <a:p>
            <a:pPr algn="ctr"/>
            <a:r>
              <a:rPr lang="en-US" sz="1800" dirty="0" smtClean="0">
                <a:solidFill>
                  <a:srgbClr val="FFCC00"/>
                </a:solidFill>
              </a:rPr>
              <a:t>GEM </a:t>
            </a:r>
          </a:p>
          <a:p>
            <a:pPr algn="ctr"/>
            <a:r>
              <a:rPr lang="en-US" sz="1800" dirty="0" smtClean="0">
                <a:solidFill>
                  <a:srgbClr val="FFCC00"/>
                </a:solidFill>
              </a:rPr>
              <a:t>Tracker</a:t>
            </a:r>
            <a:endParaRPr lang="en-US" sz="1800" dirty="0">
              <a:solidFill>
                <a:srgbClr val="FFCC00"/>
              </a:solidFill>
            </a:endParaRPr>
          </a:p>
        </p:txBody>
      </p:sp>
      <p:sp>
        <p:nvSpPr>
          <p:cNvPr id="25" name="TextBox 11"/>
          <p:cNvSpPr txBox="1">
            <a:spLocks noChangeArrowheads="1"/>
          </p:cNvSpPr>
          <p:nvPr/>
        </p:nvSpPr>
        <p:spPr bwMode="auto">
          <a:xfrm>
            <a:off x="4495800" y="1447800"/>
            <a:ext cx="1031239" cy="923330"/>
          </a:xfrm>
          <a:prstGeom prst="rect">
            <a:avLst/>
          </a:prstGeom>
          <a:noFill/>
          <a:ln w="9525">
            <a:solidFill>
              <a:srgbClr val="F8F200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800" dirty="0" smtClean="0">
                <a:solidFill>
                  <a:srgbClr val="F8F200"/>
                </a:solidFill>
              </a:rPr>
              <a:t>Forward </a:t>
            </a:r>
          </a:p>
          <a:p>
            <a:pPr algn="ctr"/>
            <a:r>
              <a:rPr lang="en-US" sz="1800" dirty="0" smtClean="0">
                <a:solidFill>
                  <a:srgbClr val="F8F200"/>
                </a:solidFill>
              </a:rPr>
              <a:t>Silicon </a:t>
            </a:r>
          </a:p>
          <a:p>
            <a:pPr algn="ctr"/>
            <a:r>
              <a:rPr lang="en-US" sz="1800" dirty="0" smtClean="0">
                <a:solidFill>
                  <a:srgbClr val="F8F200"/>
                </a:solidFill>
              </a:rPr>
              <a:t>Tracker</a:t>
            </a:r>
            <a:endParaRPr lang="en-US" sz="1800" dirty="0">
              <a:solidFill>
                <a:srgbClr val="F8F200"/>
              </a:solidFill>
            </a:endParaRPr>
          </a:p>
        </p:txBody>
      </p:sp>
      <p:sp>
        <p:nvSpPr>
          <p:cNvPr id="26" name="Rectangle 3"/>
          <p:cNvSpPr txBox="1">
            <a:spLocks noChangeArrowheads="1"/>
          </p:cNvSpPr>
          <p:nvPr/>
        </p:nvSpPr>
        <p:spPr bwMode="auto">
          <a:xfrm>
            <a:off x="4343400" y="4876800"/>
            <a:ext cx="88392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endParaRPr lang="en-US" sz="2400" dirty="0" smtClean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endParaRPr lang="en-US" sz="24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593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9396" name="Rectangle 2"/>
          <p:cNvSpPr>
            <a:spLocks noGrp="1" noChangeArrowheads="1"/>
          </p:cNvSpPr>
          <p:nvPr>
            <p:ph type="title"/>
          </p:nvPr>
        </p:nvSpPr>
        <p:spPr>
          <a:xfrm>
            <a:off x="-152400" y="0"/>
            <a:ext cx="94488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Example plots from tracking code </a:t>
            </a:r>
          </a:p>
        </p:txBody>
      </p:sp>
      <p:sp>
        <p:nvSpPr>
          <p:cNvPr id="59397" name="Rectangle 3"/>
          <p:cNvSpPr txBox="1">
            <a:spLocks noChangeArrowheads="1"/>
          </p:cNvSpPr>
          <p:nvPr/>
        </p:nvSpPr>
        <p:spPr bwMode="auto">
          <a:xfrm>
            <a:off x="0" y="8382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u="sng" dirty="0">
                <a:solidFill>
                  <a:srgbClr val="1F497D"/>
                </a:solidFill>
              </a:rPr>
              <a:t>1 GeV/c</a:t>
            </a:r>
            <a:r>
              <a:rPr lang="en-US" u="sng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  p</a:t>
            </a:r>
            <a:r>
              <a:rPr lang="en-US" u="sng" baseline="30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+ </a:t>
            </a:r>
            <a:r>
              <a:rPr lang="en-US" u="sng" dirty="0">
                <a:solidFill>
                  <a:srgbClr val="1F497D"/>
                </a:solidFill>
              </a:rPr>
              <a:t>tracks at </a:t>
            </a:r>
            <a:r>
              <a:rPr lang="en-US" u="sng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h=0.5:</a:t>
            </a:r>
            <a:endParaRPr lang="en-US" u="sng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pic>
        <p:nvPicPr>
          <p:cNvPr id="59398" name="Picture 12" descr="chi-1.0gev-0.5eta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295400"/>
            <a:ext cx="4346575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9" name="Picture 13" descr="dp-1.0gev-0.5eta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5800" y="1295400"/>
            <a:ext cx="4346575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00" name="Picture 14" descr="chi-32.0gev-3.0eta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4038600"/>
            <a:ext cx="4346575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01" name="Picture 16" descr="dp-32.0gev-3.0eta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95800" y="4038600"/>
            <a:ext cx="4346575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402" name="Rectangle 3"/>
          <p:cNvSpPr txBox="1">
            <a:spLocks noChangeArrowheads="1"/>
          </p:cNvSpPr>
          <p:nvPr/>
        </p:nvSpPr>
        <p:spPr bwMode="auto">
          <a:xfrm>
            <a:off x="0" y="35814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u="sng" dirty="0">
                <a:solidFill>
                  <a:srgbClr val="1F497D"/>
                </a:solidFill>
              </a:rPr>
              <a:t>32 GeV/c</a:t>
            </a:r>
            <a:r>
              <a:rPr lang="en-US" u="sng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  p</a:t>
            </a:r>
            <a:r>
              <a:rPr lang="en-US" u="sng" baseline="30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+ </a:t>
            </a:r>
            <a:r>
              <a:rPr lang="en-US" u="sng" dirty="0">
                <a:solidFill>
                  <a:srgbClr val="1F497D"/>
                </a:solidFill>
              </a:rPr>
              <a:t>tracks at </a:t>
            </a:r>
            <a:r>
              <a:rPr lang="en-US" u="sng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h=3.0:</a:t>
            </a:r>
            <a:endParaRPr lang="en-US" u="sng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59403" name="TextBox 19"/>
          <p:cNvSpPr txBox="1">
            <a:spLocks noChangeArrowheads="1"/>
          </p:cNvSpPr>
          <p:nvPr/>
        </p:nvSpPr>
        <p:spPr bwMode="auto">
          <a:xfrm>
            <a:off x="609600" y="1600200"/>
            <a:ext cx="128572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dirty="0">
                <a:solidFill>
                  <a:srgbClr val="1F497D"/>
                </a:solidFill>
              </a:rPr>
              <a:t>&lt;</a:t>
            </a:r>
            <a:r>
              <a:rPr lang="en-US" sz="1600" dirty="0" err="1">
                <a:solidFill>
                  <a:srgbClr val="1F497D"/>
                </a:solidFill>
              </a:rPr>
              <a:t>ndf</a:t>
            </a:r>
            <a:r>
              <a:rPr lang="en-US" sz="1600" dirty="0">
                <a:solidFill>
                  <a:srgbClr val="1F497D"/>
                </a:solidFill>
              </a:rPr>
              <a:t>&gt; = 206</a:t>
            </a:r>
          </a:p>
        </p:txBody>
      </p:sp>
      <p:sp>
        <p:nvSpPr>
          <p:cNvPr id="59404" name="TextBox 20"/>
          <p:cNvSpPr txBox="1">
            <a:spLocks noChangeArrowheads="1"/>
          </p:cNvSpPr>
          <p:nvPr/>
        </p:nvSpPr>
        <p:spPr bwMode="auto">
          <a:xfrm>
            <a:off x="2362200" y="4343400"/>
            <a:ext cx="105750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dirty="0">
                <a:solidFill>
                  <a:srgbClr val="1F497D"/>
                </a:solidFill>
              </a:rPr>
              <a:t>&lt;</a:t>
            </a:r>
            <a:r>
              <a:rPr lang="en-US" sz="1600" dirty="0" err="1">
                <a:solidFill>
                  <a:srgbClr val="1F497D"/>
                </a:solidFill>
              </a:rPr>
              <a:t>ndf</a:t>
            </a:r>
            <a:r>
              <a:rPr lang="en-US" sz="1600" dirty="0">
                <a:solidFill>
                  <a:srgbClr val="1F497D"/>
                </a:solidFill>
              </a:rPr>
              <a:t>&gt; = 9</a:t>
            </a:r>
          </a:p>
        </p:txBody>
      </p:sp>
      <p:sp>
        <p:nvSpPr>
          <p:cNvPr id="59405" name="TextBox 21"/>
          <p:cNvSpPr txBox="1">
            <a:spLocks noChangeArrowheads="1"/>
          </p:cNvSpPr>
          <p:nvPr/>
        </p:nvSpPr>
        <p:spPr bwMode="auto">
          <a:xfrm>
            <a:off x="2819400" y="6096000"/>
            <a:ext cx="61563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>
                <a:solidFill>
                  <a:srgbClr val="008000"/>
                </a:solidFill>
              </a:rPr>
              <a:t>-&gt; look very reasonable from statistical point of view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 dirty="0">
              <a:latin typeface="Tahoma" pitchFamily="-84" charset="0"/>
            </a:endParaRPr>
          </a:p>
        </p:txBody>
      </p:sp>
      <p:sp>
        <p:nvSpPr>
          <p:cNvPr id="4403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 dirty="0">
              <a:latin typeface="Tahoma" pitchFamily="-84" charset="0"/>
            </a:endParaRPr>
          </a:p>
        </p:txBody>
      </p:sp>
      <p:sp>
        <p:nvSpPr>
          <p:cNvPr id="4403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9303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Contents</a:t>
            </a:r>
          </a:p>
        </p:txBody>
      </p:sp>
      <p:sp>
        <p:nvSpPr>
          <p:cNvPr id="4403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914400"/>
            <a:ext cx="8458200" cy="5486400"/>
          </a:xfrm>
        </p:spPr>
        <p:txBody>
          <a:bodyPr>
            <a:normAutofit lnSpcReduction="10000"/>
          </a:bodyPr>
          <a:lstStyle/>
          <a:p>
            <a:pPr eaLnBrk="1" hangingPunct="1">
              <a:buClr>
                <a:srgbClr val="80057A"/>
              </a:buClr>
              <a:buSzPct val="100000"/>
              <a:buFont typeface="Wingdings" charset="2"/>
              <a:buChar char="§"/>
            </a:pPr>
            <a:r>
              <a:rPr lang="en-US" sz="36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Dedicated </a:t>
            </a:r>
            <a:r>
              <a:rPr lang="en-US" sz="3600" dirty="0" err="1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eRHIC</a:t>
            </a:r>
            <a:r>
              <a:rPr lang="en-US" sz="36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 detector concept</a:t>
            </a:r>
            <a:endParaRPr lang="en-US" sz="3600" dirty="0" smtClean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eaLnBrk="1" hangingPunct="1">
              <a:buClr>
                <a:srgbClr val="80057A"/>
              </a:buClr>
              <a:buSzPct val="100000"/>
              <a:buFont typeface="Wingdings" charset="2"/>
              <a:buChar char="§"/>
            </a:pPr>
            <a:r>
              <a:rPr lang="en-US" sz="36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EicRoot framework</a:t>
            </a:r>
          </a:p>
          <a:p>
            <a:pPr marL="640080" eaLnBrk="1" hangingPunct="1">
              <a:buClr>
                <a:srgbClr val="80057A"/>
              </a:buClr>
              <a:buSzPct val="100000"/>
              <a:buFont typeface="Wingdings" charset="2"/>
              <a:buChar char="§"/>
            </a:pPr>
            <a:r>
              <a:rPr lang="en-US" sz="24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General idea</a:t>
            </a:r>
          </a:p>
          <a:p>
            <a:pPr marL="640080" eaLnBrk="1" hangingPunct="1">
              <a:buClr>
                <a:srgbClr val="80057A"/>
              </a:buClr>
              <a:buSzPct val="100000"/>
              <a:buFont typeface="Wingdings" charset="2"/>
              <a:buChar char="§"/>
            </a:pPr>
            <a:r>
              <a:rPr lang="en-US" sz="24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Tracking studies</a:t>
            </a:r>
          </a:p>
          <a:p>
            <a:pPr marL="640080" eaLnBrk="1" hangingPunct="1">
              <a:buClr>
                <a:srgbClr val="80057A"/>
              </a:buClr>
              <a:buSzPct val="100000"/>
              <a:buFont typeface="Wingdings" charset="2"/>
              <a:buChar char="§"/>
            </a:pPr>
            <a:r>
              <a:rPr lang="en-US" sz="24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Calorimeter R&amp;D</a:t>
            </a:r>
          </a:p>
          <a:p>
            <a:pPr marL="640080" eaLnBrk="1" hangingPunct="1">
              <a:buClr>
                <a:srgbClr val="80057A"/>
              </a:buClr>
              <a:buSzPct val="100000"/>
              <a:buFont typeface="Wingdings" charset="2"/>
              <a:buChar char="§"/>
            </a:pPr>
            <a:r>
              <a:rPr lang="en-US" sz="24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Tools for detector development</a:t>
            </a:r>
          </a:p>
          <a:p>
            <a:pPr eaLnBrk="1" hangingPunct="1">
              <a:buClr>
                <a:srgbClr val="80057A"/>
              </a:buClr>
              <a:buSzPct val="100000"/>
              <a:buFont typeface="Wingdings" charset="2"/>
              <a:buChar char="§"/>
            </a:pPr>
            <a:r>
              <a:rPr lang="en-US" sz="36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EIC detector solenoid field modeling</a:t>
            </a:r>
          </a:p>
          <a:p>
            <a:pPr eaLnBrk="1" hangingPunct="1">
              <a:buClr>
                <a:srgbClr val="80057A"/>
              </a:buClr>
              <a:buSzPct val="100000"/>
              <a:buFont typeface="Wingdings" charset="2"/>
              <a:buChar char="§"/>
            </a:pPr>
            <a:r>
              <a:rPr lang="en-US" sz="36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Update on EIC smearing generator</a:t>
            </a:r>
          </a:p>
          <a:p>
            <a:pPr eaLnBrk="1" hangingPunct="1">
              <a:buClr>
                <a:srgbClr val="80057A"/>
              </a:buClr>
              <a:buSzPct val="100000"/>
              <a:buFont typeface="Wingdings" charset="2"/>
              <a:buChar char="§"/>
            </a:pPr>
            <a:endParaRPr lang="en-US" sz="3600" dirty="0" smtClean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eaLnBrk="1" hangingPunct="1">
              <a:buClr>
                <a:srgbClr val="80057A"/>
              </a:buClr>
              <a:buSzPct val="100000"/>
              <a:buFont typeface="Wingdings" charset="2"/>
              <a:buChar char="§"/>
            </a:pPr>
            <a:r>
              <a:rPr lang="en-US" sz="36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Summary</a:t>
            </a:r>
          </a:p>
          <a:p>
            <a:pPr eaLnBrk="1" hangingPunct="1">
              <a:buClr>
                <a:srgbClr val="80057A"/>
              </a:buClr>
              <a:buSzPct val="100000"/>
              <a:buFont typeface="Wingdings" charset="2"/>
              <a:buChar char="§"/>
            </a:pPr>
            <a:endParaRPr lang="en-US" sz="3600" dirty="0" smtClean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5734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734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Momentum resolution 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plot #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1</a:t>
            </a:r>
          </a:p>
        </p:txBody>
      </p:sp>
      <p:sp>
        <p:nvSpPr>
          <p:cNvPr id="57349" name="Rectangle 3"/>
          <p:cNvSpPr txBox="1">
            <a:spLocks noChangeArrowheads="1"/>
          </p:cNvSpPr>
          <p:nvPr/>
        </p:nvSpPr>
        <p:spPr bwMode="auto">
          <a:xfrm>
            <a:off x="381000" y="9144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p</a:t>
            </a:r>
            <a:r>
              <a:rPr lang="en-US" sz="2000" baseline="30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+ </a:t>
            </a:r>
            <a:r>
              <a:rPr lang="en-US" sz="2000" dirty="0">
                <a:solidFill>
                  <a:srgbClr val="1F497D"/>
                </a:solidFill>
              </a:rPr>
              <a:t>track momentum resolution vs. pseudo-rapidity  </a:t>
            </a:r>
            <a:r>
              <a:rPr lang="en-US" sz="2000" baseline="30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 </a:t>
            </a:r>
            <a:endParaRPr lang="en-US" sz="20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57350" name="TextBox 9"/>
          <p:cNvSpPr txBox="1">
            <a:spLocks noChangeArrowheads="1"/>
          </p:cNvSpPr>
          <p:nvPr/>
        </p:nvSpPr>
        <p:spPr bwMode="auto">
          <a:xfrm>
            <a:off x="341565" y="5943600"/>
            <a:ext cx="880243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008000"/>
                </a:solidFill>
              </a:rPr>
              <a:t>-&gt; expect </a:t>
            </a:r>
            <a:r>
              <a:rPr lang="en-US" sz="2000" dirty="0" smtClean="0">
                <a:solidFill>
                  <a:srgbClr val="008000"/>
                </a:solidFill>
              </a:rPr>
              <a:t>2-3% </a:t>
            </a:r>
            <a:r>
              <a:rPr lang="en-US" sz="2000" dirty="0">
                <a:solidFill>
                  <a:srgbClr val="008000"/>
                </a:solidFill>
              </a:rPr>
              <a:t>or better momentum resolution in the whole kinematic range </a:t>
            </a:r>
          </a:p>
        </p:txBody>
      </p:sp>
      <p:pic>
        <p:nvPicPr>
          <p:cNvPr id="8" name="Picture 7" descr="dp-vs-eta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600200"/>
            <a:ext cx="7076440" cy="41960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583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837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Momentum resolution 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plot #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2</a:t>
            </a:r>
          </a:p>
        </p:txBody>
      </p:sp>
      <p:sp>
        <p:nvSpPr>
          <p:cNvPr id="58373" name="Rectangle 3"/>
          <p:cNvSpPr txBox="1">
            <a:spLocks noChangeArrowheads="1"/>
          </p:cNvSpPr>
          <p:nvPr/>
        </p:nvSpPr>
        <p:spPr bwMode="auto">
          <a:xfrm>
            <a:off x="381000" y="9906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p</a:t>
            </a:r>
            <a:r>
              <a:rPr lang="en-US" sz="2000" baseline="30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+ </a:t>
            </a:r>
            <a:r>
              <a:rPr lang="en-US" sz="2000" dirty="0">
                <a:solidFill>
                  <a:srgbClr val="1F497D"/>
                </a:solidFill>
              </a:rPr>
              <a:t>track momentum resolution at </a:t>
            </a:r>
            <a:r>
              <a:rPr lang="en-US" sz="2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h = 3.0 </a:t>
            </a:r>
            <a:r>
              <a:rPr lang="en-US" sz="2000" dirty="0">
                <a:solidFill>
                  <a:srgbClr val="1F497D"/>
                </a:solidFill>
              </a:rPr>
              <a:t>vs. Silicon thickness  </a:t>
            </a:r>
            <a:r>
              <a:rPr lang="en-US" sz="2000" baseline="30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 </a:t>
            </a:r>
            <a:endParaRPr lang="en-US" sz="20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58374" name="TextBox 9"/>
          <p:cNvSpPr txBox="1">
            <a:spLocks noChangeArrowheads="1"/>
          </p:cNvSpPr>
          <p:nvPr/>
        </p:nvSpPr>
        <p:spPr bwMode="auto">
          <a:xfrm>
            <a:off x="323850" y="5943600"/>
            <a:ext cx="88201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008000"/>
                </a:solidFill>
              </a:rPr>
              <a:t>-&gt; ~flat over inspected momentum range because of very small Si pixel size </a:t>
            </a:r>
          </a:p>
        </p:txBody>
      </p:sp>
      <p:pic>
        <p:nvPicPr>
          <p:cNvPr id="58375" name="Picture 11" descr="dp-vs-thickness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600200"/>
            <a:ext cx="7077075" cy="419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593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939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Momentum resolution 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plot #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3</a:t>
            </a:r>
          </a:p>
        </p:txBody>
      </p:sp>
      <p:sp>
        <p:nvSpPr>
          <p:cNvPr id="59397" name="Rectangle 3"/>
          <p:cNvSpPr txBox="1">
            <a:spLocks noChangeArrowheads="1"/>
          </p:cNvSpPr>
          <p:nvPr/>
        </p:nvSpPr>
        <p:spPr bwMode="auto">
          <a:xfrm>
            <a:off x="381000" y="9144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p</a:t>
            </a:r>
            <a:r>
              <a:rPr lang="en-US" sz="2000" baseline="30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+ </a:t>
            </a:r>
            <a:r>
              <a:rPr lang="en-US" sz="2000" dirty="0">
                <a:solidFill>
                  <a:srgbClr val="1F497D"/>
                </a:solidFill>
              </a:rPr>
              <a:t>track momentum resolution at 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h = 3.0 </a:t>
            </a:r>
            <a:r>
              <a:rPr lang="en-US" sz="2000" dirty="0">
                <a:solidFill>
                  <a:srgbClr val="1F497D"/>
                </a:solidFill>
              </a:rPr>
              <a:t>vs. Silicon pixel size  </a:t>
            </a:r>
            <a:r>
              <a:rPr lang="en-US" sz="2000" baseline="30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endParaRPr lang="en-US" sz="20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59398" name="TextBox 6"/>
          <p:cNvSpPr txBox="1">
            <a:spLocks noChangeArrowheads="1"/>
          </p:cNvSpPr>
          <p:nvPr/>
        </p:nvSpPr>
        <p:spPr bwMode="auto">
          <a:xfrm>
            <a:off x="414337" y="5943600"/>
            <a:ext cx="87296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008000"/>
                </a:solidFill>
              </a:rPr>
              <a:t>-&gt; 20 micron pixel size is essential to maintain good momentum resolution </a:t>
            </a:r>
          </a:p>
        </p:txBody>
      </p:sp>
      <p:pic>
        <p:nvPicPr>
          <p:cNvPr id="59399" name="Picture 7" descr="dp-vs-pixel-size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600200"/>
            <a:ext cx="7077075" cy="419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ChangeArrowheads="1"/>
          </p:cNvSpPr>
          <p:nvPr/>
        </p:nvSpPr>
        <p:spPr bwMode="auto">
          <a:xfrm>
            <a:off x="0" y="2057400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ctr"/>
            <a:r>
              <a:rPr lang="en-US" sz="5400" b="1" dirty="0" smtClean="0">
                <a:solidFill>
                  <a:schemeClr val="tx2"/>
                </a:solidFill>
                <a:latin typeface="Arial" pitchFamily="-84" charset="0"/>
              </a:rPr>
              <a:t>EIC solenoid modeling</a:t>
            </a:r>
            <a:endParaRPr lang="en-US" sz="5400" b="1" dirty="0">
              <a:solidFill>
                <a:schemeClr val="tx2"/>
              </a:solidFill>
              <a:latin typeface="Arial" pitchFamily="-8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Sep,3 2013</a:t>
            </a: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A.Kiselev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75780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75781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9303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EIC solenoid modeling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28600" y="1447800"/>
            <a:ext cx="8001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1" charset="2"/>
              <a:buChar char="n"/>
              <a:defRPr/>
            </a:pPr>
            <a:r>
              <a:rPr lang="en-US" sz="20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Yield large enough bending for charged tracks at large </a:t>
            </a:r>
            <a:r>
              <a:rPr lang="en-US" sz="2000" dirty="0">
                <a:solidFill>
                  <a:srgbClr val="1F497D"/>
                </a:solidFill>
                <a:latin typeface="Symbol" pitchFamily="-65" charset="2"/>
                <a:ea typeface="ＭＳ Ｐゴシック" pitchFamily="-65" charset="-128"/>
                <a:cs typeface="ＭＳ Ｐゴシック" pitchFamily="-65" charset="-128"/>
              </a:rPr>
              <a:t>h</a:t>
            </a:r>
            <a:endParaRPr lang="en-US" sz="2000" kern="0" dirty="0">
              <a:solidFill>
                <a:srgbClr val="1F497D"/>
              </a:solidFill>
              <a:latin typeface="+mn-lt"/>
              <a:ea typeface="ＭＳ Ｐゴシック" pitchFamily="-1" charset="-128"/>
              <a:cs typeface="ＭＳ Ｐゴシック" pitchFamily="-1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1" charset="2"/>
              <a:buChar char="n"/>
              <a:defRPr/>
            </a:pPr>
            <a:r>
              <a:rPr lang="en-US" sz="20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Keep field inside TPC volume as homogeneous as possible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1" charset="2"/>
              <a:buChar char="n"/>
              <a:defRPr/>
            </a:pPr>
            <a:r>
              <a:rPr lang="en-US" sz="20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Keep magnetic field inside RICH </a:t>
            </a:r>
            <a:r>
              <a:rPr lang="en-US" sz="2000" kern="0" dirty="0" err="1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volume(s</a:t>
            </a:r>
            <a:r>
              <a:rPr lang="en-US" sz="20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) small  </a:t>
            </a:r>
            <a:endParaRPr lang="en-US" sz="2000" kern="0" dirty="0">
              <a:solidFill>
                <a:srgbClr val="1F497D"/>
              </a:solidFill>
              <a:latin typeface="+mn-lt"/>
              <a:ea typeface="ＭＳ Ｐゴシック" pitchFamily="-1" charset="-128"/>
              <a:cs typeface="ＭＳ Ｐゴシック" pitchFamily="-1" charset="-12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914400"/>
            <a:ext cx="2951163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u="sng" dirty="0">
                <a:solidFill>
                  <a:schemeClr val="tx2">
                    <a:lumMod val="75000"/>
                  </a:schemeClr>
                </a:solidFill>
                <a:latin typeface="Tahoma" pitchFamily="-65" charset="0"/>
              </a:rPr>
              <a:t>main requirements:</a:t>
            </a:r>
          </a:p>
        </p:txBody>
      </p:sp>
      <p:pic>
        <p:nvPicPr>
          <p:cNvPr id="75784" name="Picture 7" descr="Macintosh HD:Users:Rick:Desktop:MultiRingSol_wAx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895600"/>
            <a:ext cx="44958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5715000" y="4724400"/>
          <a:ext cx="2401888" cy="1520825"/>
        </p:xfrm>
        <a:graphic>
          <a:graphicData uri="http://schemas.openxmlformats.org/presentationml/2006/ole">
            <p:oleObj spid="_x0000_s126978" name="Document" r:id="rId4" imgW="5486400" imgH="952500" progId="Word.Document.12">
              <p:link updateAutomatic="1"/>
            </p:oleObj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181600" y="4114800"/>
            <a:ext cx="3700463" cy="40005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rgbClr val="1F497D"/>
                </a:solidFill>
                <a:latin typeface="Tahoma" pitchFamily="-65" charset="0"/>
              </a:rPr>
              <a:t>Presently used design: MRS-B1</a:t>
            </a:r>
          </a:p>
        </p:txBody>
      </p:sp>
      <p:sp>
        <p:nvSpPr>
          <p:cNvPr id="75786" name="TextBox 13"/>
          <p:cNvSpPr txBox="1">
            <a:spLocks noChangeArrowheads="1"/>
          </p:cNvSpPr>
          <p:nvPr/>
        </p:nvSpPr>
        <p:spPr bwMode="auto">
          <a:xfrm>
            <a:off x="5562600" y="2895600"/>
            <a:ext cx="30956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u="sng">
                <a:solidFill>
                  <a:srgbClr val="008000"/>
                </a:solidFill>
              </a:rPr>
              <a:t>-&gt; use OPERA-3D/2D</a:t>
            </a:r>
          </a:p>
          <a:p>
            <a:pPr algn="ctr"/>
            <a:r>
              <a:rPr lang="en-US" u="sng">
                <a:solidFill>
                  <a:srgbClr val="008000"/>
                </a:solidFill>
              </a:rPr>
              <a:t>software</a:t>
            </a:r>
          </a:p>
        </p:txBody>
      </p:sp>
      <p:pic>
        <p:nvPicPr>
          <p:cNvPr id="15" name="Picture 14" descr="MRS_B1_BzVSz.jpg"/>
          <p:cNvPicPr>
            <a:picLocks noChangeAspect="1"/>
          </p:cNvPicPr>
          <p:nvPr/>
        </p:nvPicPr>
        <p:blipFill>
          <a:blip r:embed="rId5"/>
          <a:srcRect r="471"/>
          <a:stretch>
            <a:fillRect/>
          </a:stretch>
        </p:blipFill>
        <p:spPr bwMode="auto">
          <a:xfrm>
            <a:off x="304800" y="2722563"/>
            <a:ext cx="4778375" cy="363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MRS_B1_BrVSz.jpg"/>
          <p:cNvPicPr>
            <a:picLocks noChangeAspect="1"/>
          </p:cNvPicPr>
          <p:nvPr/>
        </p:nvPicPr>
        <p:blipFill>
          <a:blip r:embed="rId6"/>
          <a:srcRect r="471"/>
          <a:stretch>
            <a:fillRect/>
          </a:stretch>
        </p:blipFill>
        <p:spPr bwMode="auto">
          <a:xfrm>
            <a:off x="304800" y="2743200"/>
            <a:ext cx="4702175" cy="358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7680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7680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9303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EIC solenoid modeling</a:t>
            </a:r>
          </a:p>
        </p:txBody>
      </p:sp>
      <p:pic>
        <p:nvPicPr>
          <p:cNvPr id="76805" name="Picture 5"/>
          <p:cNvPicPr>
            <a:picLocks noChangeAspect="1" noChangeArrowheads="1"/>
          </p:cNvPicPr>
          <p:nvPr/>
        </p:nvPicPr>
        <p:blipFill>
          <a:blip r:embed="rId2"/>
          <a:srcRect l="9825"/>
          <a:stretch>
            <a:fillRect/>
          </a:stretch>
        </p:blipFill>
        <p:spPr bwMode="auto">
          <a:xfrm>
            <a:off x="381000" y="2133600"/>
            <a:ext cx="3779838" cy="4192588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</p:pic>
      <p:pic>
        <p:nvPicPr>
          <p:cNvPr id="76806" name="Picture 6"/>
          <p:cNvPicPr>
            <a:picLocks noChangeAspect="1" noChangeArrowheads="1"/>
          </p:cNvPicPr>
          <p:nvPr/>
        </p:nvPicPr>
        <p:blipFill>
          <a:blip r:embed="rId3"/>
          <a:srcRect t="4607" r="16119"/>
          <a:stretch>
            <a:fillRect/>
          </a:stretch>
        </p:blipFill>
        <p:spPr bwMode="auto">
          <a:xfrm>
            <a:off x="5105400" y="990600"/>
            <a:ext cx="3665538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7" name="Picture 7"/>
          <p:cNvPicPr>
            <a:picLocks noChangeAspect="1" noChangeArrowheads="1"/>
          </p:cNvPicPr>
          <p:nvPr/>
        </p:nvPicPr>
        <p:blipFill>
          <a:blip r:embed="rId4"/>
          <a:srcRect l="2638" t="6206"/>
          <a:stretch>
            <a:fillRect/>
          </a:stretch>
        </p:blipFill>
        <p:spPr bwMode="auto">
          <a:xfrm>
            <a:off x="4953000" y="3810000"/>
            <a:ext cx="3800475" cy="2098675"/>
          </a:xfrm>
          <a:prstGeom prst="rect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</p:pic>
      <p:sp>
        <p:nvSpPr>
          <p:cNvPr id="76808" name="TextBox 8"/>
          <p:cNvSpPr txBox="1">
            <a:spLocks noChangeArrowheads="1"/>
          </p:cNvSpPr>
          <p:nvPr/>
        </p:nvSpPr>
        <p:spPr bwMode="auto">
          <a:xfrm>
            <a:off x="910704" y="1066800"/>
            <a:ext cx="334114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u="sng" dirty="0">
                <a:solidFill>
                  <a:srgbClr val="1F497D"/>
                </a:solidFill>
              </a:rPr>
              <a:t>Other options investigated, like </a:t>
            </a:r>
          </a:p>
          <a:p>
            <a:pPr algn="ctr"/>
            <a:r>
              <a:rPr lang="en-US" u="sng" dirty="0">
                <a:solidFill>
                  <a:srgbClr val="1F497D"/>
                </a:solidFill>
              </a:rPr>
              <a:t>4-th concept solenoid design</a:t>
            </a:r>
          </a:p>
        </p:txBody>
      </p:sp>
      <p:sp>
        <p:nvSpPr>
          <p:cNvPr id="76809" name="TextBox 9"/>
          <p:cNvSpPr txBox="1">
            <a:spLocks noChangeArrowheads="1"/>
          </p:cNvSpPr>
          <p:nvPr/>
        </p:nvSpPr>
        <p:spPr bwMode="auto">
          <a:xfrm>
            <a:off x="5029200" y="6096000"/>
            <a:ext cx="3708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>
                <a:solidFill>
                  <a:srgbClr val="008000"/>
                </a:solidFill>
              </a:rPr>
              <a:t>-&gt; obviously helps to cancel “tails”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ChangeArrowheads="1"/>
          </p:cNvSpPr>
          <p:nvPr/>
        </p:nvSpPr>
        <p:spPr bwMode="auto">
          <a:xfrm>
            <a:off x="0" y="2057400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ctr"/>
            <a:r>
              <a:rPr lang="en-US" sz="5400" b="1" dirty="0" smtClean="0">
                <a:solidFill>
                  <a:schemeClr val="tx2"/>
                </a:solidFill>
                <a:latin typeface="Arial" pitchFamily="-84" charset="0"/>
              </a:rPr>
              <a:t>EIC smearing generator</a:t>
            </a:r>
            <a:endParaRPr lang="en-US" sz="5400" b="1" dirty="0">
              <a:solidFill>
                <a:schemeClr val="tx2"/>
              </a:solidFill>
              <a:latin typeface="Arial" pitchFamily="-8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Sep,3 2013</a:t>
            </a: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A.Kiselev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7987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7987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9303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General architecture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838200" y="1447800"/>
            <a:ext cx="7858125" cy="2017713"/>
            <a:chOff x="0" y="0"/>
            <a:chExt cx="7040" cy="1808"/>
          </a:xfrm>
        </p:grpSpPr>
        <p:sp>
          <p:nvSpPr>
            <p:cNvPr id="24" name="Rectangle 3"/>
            <p:cNvSpPr>
              <a:spLocks/>
            </p:cNvSpPr>
            <p:nvPr/>
          </p:nvSpPr>
          <p:spPr bwMode="auto">
            <a:xfrm>
              <a:off x="4791" y="31"/>
              <a:ext cx="2249" cy="1777"/>
            </a:xfrm>
            <a:prstGeom prst="rect">
              <a:avLst/>
            </a:prstGeom>
            <a:solidFill>
              <a:srgbClr val="000080"/>
            </a:soli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2800" dirty="0" err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pitchFamily="-65" charset="0"/>
                  <a:ea typeface="Gill Sans" pitchFamily="-65" charset="0"/>
                  <a:cs typeface="Gill Sans" pitchFamily="-65" charset="0"/>
                  <a:sym typeface="Gill Sans" pitchFamily="-65" charset="0"/>
                </a:rPr>
                <a:t>Smearer</a:t>
              </a:r>
              <a:r>
                <a:rPr lang="en-US" sz="2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pitchFamily="-65" charset="0"/>
                  <a:ea typeface="Gill Sans" pitchFamily="-65" charset="0"/>
                  <a:cs typeface="Gill Sans" pitchFamily="-65" charset="0"/>
                  <a:sym typeface="Gill Sans" pitchFamily="-65" charset="0"/>
                </a:rPr>
                <a:t>:</a:t>
              </a:r>
            </a:p>
            <a:p>
              <a:pPr algn="ctr">
                <a:defRPr/>
              </a:pPr>
              <a:r>
                <a:rPr lang="en-US" sz="2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pitchFamily="-65" charset="0"/>
                  <a:ea typeface="Gill Sans" pitchFamily="-65" charset="0"/>
                  <a:cs typeface="Gill Sans" pitchFamily="-65" charset="0"/>
                  <a:sym typeface="Gill Sans" pitchFamily="-65" charset="0"/>
                </a:rPr>
                <a:t>Performs fast detector smearing</a:t>
              </a:r>
            </a:p>
          </p:txBody>
        </p:sp>
        <p:sp>
          <p:nvSpPr>
            <p:cNvPr id="27" name="Rectangle 4"/>
            <p:cNvSpPr>
              <a:spLocks/>
            </p:cNvSpPr>
            <p:nvPr/>
          </p:nvSpPr>
          <p:spPr bwMode="auto">
            <a:xfrm>
              <a:off x="0" y="0"/>
              <a:ext cx="1752" cy="1777"/>
            </a:xfrm>
            <a:prstGeom prst="rect">
              <a:avLst/>
            </a:prstGeom>
            <a:solidFill>
              <a:srgbClr val="000000"/>
            </a:soli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2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pitchFamily="-65" charset="0"/>
                  <a:ea typeface="Gill Sans" pitchFamily="-65" charset="0"/>
                  <a:cs typeface="Gill Sans" pitchFamily="-65" charset="0"/>
                  <a:sym typeface="Gill Sans" pitchFamily="-65" charset="0"/>
                </a:rPr>
                <a:t>MC generator output</a:t>
              </a:r>
            </a:p>
          </p:txBody>
        </p:sp>
        <p:sp>
          <p:nvSpPr>
            <p:cNvPr id="28" name="Rectangle 5"/>
            <p:cNvSpPr>
              <a:spLocks/>
            </p:cNvSpPr>
            <p:nvPr/>
          </p:nvSpPr>
          <p:spPr bwMode="auto">
            <a:xfrm>
              <a:off x="2456" y="31"/>
              <a:ext cx="2079" cy="1777"/>
            </a:xfrm>
            <a:prstGeom prst="rect">
              <a:avLst/>
            </a:prstGeom>
            <a:solidFill>
              <a:srgbClr val="800000"/>
            </a:soli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2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pitchFamily="-65" charset="0"/>
                  <a:ea typeface="Gill Sans" pitchFamily="-65" charset="0"/>
                  <a:cs typeface="Gill Sans" pitchFamily="-65" charset="0"/>
                  <a:sym typeface="Gill Sans" pitchFamily="-65" charset="0"/>
                </a:rPr>
                <a:t>MC tree code:</a:t>
              </a:r>
            </a:p>
            <a:p>
              <a:pPr algn="ctr">
                <a:defRPr/>
              </a:pPr>
              <a:r>
                <a:rPr lang="en-US" sz="2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pitchFamily="-65" charset="0"/>
                  <a:ea typeface="Gill Sans" pitchFamily="-65" charset="0"/>
                  <a:cs typeface="Gill Sans" pitchFamily="-65" charset="0"/>
                  <a:sym typeface="Gill Sans" pitchFamily="-65" charset="0"/>
                </a:rPr>
                <a:t>Builds ROOT tree containing events</a:t>
              </a:r>
            </a:p>
          </p:txBody>
        </p:sp>
      </p:grpSp>
      <p:sp>
        <p:nvSpPr>
          <p:cNvPr id="29" name="Rectangle 7"/>
          <p:cNvSpPr>
            <a:spLocks/>
          </p:cNvSpPr>
          <p:nvPr/>
        </p:nvSpPr>
        <p:spPr bwMode="auto">
          <a:xfrm>
            <a:off x="3352800" y="914400"/>
            <a:ext cx="5562600" cy="2938463"/>
          </a:xfrm>
          <a:prstGeom prst="rect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sz="2800" b="1" dirty="0">
                <a:solidFill>
                  <a:srgbClr val="800000"/>
                </a:solidFill>
                <a:latin typeface="Gill Sans" pitchFamily="-65" charset="0"/>
                <a:ea typeface="Gill Sans" pitchFamily="-65" charset="0"/>
                <a:cs typeface="Gill Sans" pitchFamily="-65" charset="0"/>
                <a:sym typeface="Gill Sans" pitchFamily="-65" charset="0"/>
              </a:rPr>
              <a:t>                    </a:t>
            </a:r>
            <a:r>
              <a:rPr lang="en-US" sz="2800" b="1" dirty="0" err="1">
                <a:solidFill>
                  <a:srgbClr val="800000"/>
                </a:solidFill>
                <a:latin typeface="Gill Sans" pitchFamily="-65" charset="0"/>
                <a:ea typeface="Gill Sans" pitchFamily="-65" charset="0"/>
                <a:cs typeface="Gill Sans" pitchFamily="-65" charset="0"/>
                <a:sym typeface="Gill Sans" pitchFamily="-65" charset="0"/>
              </a:rPr>
              <a:t>eic</a:t>
            </a:r>
            <a:r>
              <a:rPr lang="en-US" sz="2800" b="1" dirty="0">
                <a:solidFill>
                  <a:schemeClr val="tx1"/>
                </a:solidFill>
                <a:latin typeface="Gill Sans" pitchFamily="-65" charset="0"/>
                <a:ea typeface="Gill Sans" pitchFamily="-65" charset="0"/>
                <a:cs typeface="Gill Sans" pitchFamily="-65" charset="0"/>
                <a:sym typeface="Gill Sans" pitchFamily="-65" charset="0"/>
              </a:rPr>
              <a:t>-</a:t>
            </a:r>
            <a:r>
              <a:rPr lang="en-US" sz="2800" b="1" dirty="0">
                <a:solidFill>
                  <a:srgbClr val="000080"/>
                </a:solidFill>
                <a:latin typeface="Gill Sans" pitchFamily="-65" charset="0"/>
                <a:ea typeface="Gill Sans" pitchFamily="-65" charset="0"/>
                <a:cs typeface="Gill Sans" pitchFamily="-65" charset="0"/>
                <a:sym typeface="Gill Sans" pitchFamily="-65" charset="0"/>
              </a:rPr>
              <a:t>smear</a:t>
            </a:r>
            <a:endParaRPr lang="en-US" sz="2800" b="1" dirty="0">
              <a:solidFill>
                <a:schemeClr val="tx1"/>
              </a:solidFill>
              <a:latin typeface="Gill Sans" pitchFamily="-65" charset="0"/>
              <a:ea typeface="Gill Sans" pitchFamily="-65" charset="0"/>
              <a:cs typeface="Gill Sans" pitchFamily="-65" charset="0"/>
              <a:sym typeface="Gill Sans" pitchFamily="-65" charset="0"/>
            </a:endParaRPr>
          </a:p>
          <a:p>
            <a:pPr>
              <a:defRPr/>
            </a:pPr>
            <a:endParaRPr lang="en-US" sz="2800" dirty="0">
              <a:solidFill>
                <a:srgbClr val="FFFFFF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ill Sans" pitchFamily="-65" charset="0"/>
              <a:ea typeface="Gill Sans" pitchFamily="-65" charset="0"/>
              <a:cs typeface="Gill Sans" pitchFamily="-65" charset="0"/>
              <a:sym typeface="Gill Sans" pitchFamily="-65" charset="0"/>
            </a:endParaRPr>
          </a:p>
        </p:txBody>
      </p:sp>
      <p:sp>
        <p:nvSpPr>
          <p:cNvPr id="79879" name="Rectangle 1"/>
          <p:cNvSpPr>
            <a:spLocks/>
          </p:cNvSpPr>
          <p:nvPr/>
        </p:nvSpPr>
        <p:spPr bwMode="auto">
          <a:xfrm>
            <a:off x="2362200" y="4648200"/>
            <a:ext cx="6586538" cy="1582738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  <a:spAutoFit/>
          </a:bodyPr>
          <a:lstStyle/>
          <a:p>
            <a:pPr marL="623888" indent="-401638">
              <a:spcBef>
                <a:spcPts val="1688"/>
              </a:spcBef>
              <a:buSzPct val="150000"/>
              <a:buFont typeface="Helvetica" pitchFamily="-84" charset="0"/>
              <a:buChar char="•"/>
            </a:pPr>
            <a:r>
              <a:rPr lang="en-US" b="1" dirty="0">
                <a:solidFill>
                  <a:schemeClr val="tx1"/>
                </a:solidFill>
                <a:ea typeface="Helvetica" pitchFamily="-84" charset="0"/>
                <a:cs typeface="Helvetica" pitchFamily="-84" charset="0"/>
              </a:rPr>
              <a:t>C++</a:t>
            </a:r>
            <a:r>
              <a:rPr lang="en-US" dirty="0">
                <a:solidFill>
                  <a:schemeClr val="tx1"/>
                </a:solidFill>
                <a:ea typeface="Helvetica" pitchFamily="-84" charset="0"/>
                <a:cs typeface="Helvetica" pitchFamily="-84" charset="0"/>
              </a:rPr>
              <a:t> code running in </a:t>
            </a:r>
            <a:r>
              <a:rPr lang="en-US" b="1" dirty="0">
                <a:solidFill>
                  <a:schemeClr val="tx1"/>
                </a:solidFill>
                <a:ea typeface="Helvetica" pitchFamily="-84" charset="0"/>
                <a:cs typeface="Helvetica" pitchFamily="-84" charset="0"/>
              </a:rPr>
              <a:t>ROOT</a:t>
            </a:r>
          </a:p>
          <a:p>
            <a:pPr marL="623888" indent="-401638">
              <a:spcBef>
                <a:spcPts val="1688"/>
              </a:spcBef>
              <a:buSzPct val="150000"/>
              <a:buFont typeface="Helvetica" pitchFamily="-84" charset="0"/>
              <a:buChar char="•"/>
            </a:pPr>
            <a:r>
              <a:rPr lang="en-US" dirty="0">
                <a:solidFill>
                  <a:schemeClr val="tx1"/>
                </a:solidFill>
                <a:ea typeface="Helvetica" pitchFamily="-84" charset="0"/>
                <a:cs typeface="Helvetica" pitchFamily="-84" charset="0"/>
              </a:rPr>
              <a:t>Builds with </a:t>
            </a:r>
            <a:r>
              <a:rPr lang="en-US" b="1" dirty="0">
                <a:solidFill>
                  <a:schemeClr val="tx1"/>
                </a:solidFill>
                <a:ea typeface="Helvetica" pitchFamily="-84" charset="0"/>
                <a:cs typeface="Helvetica" pitchFamily="-84" charset="0"/>
              </a:rPr>
              <a:t>configure/Make</a:t>
            </a:r>
            <a:endParaRPr lang="en-US" dirty="0">
              <a:solidFill>
                <a:schemeClr val="tx1"/>
              </a:solidFill>
              <a:ea typeface="Helvetica" pitchFamily="-84" charset="0"/>
              <a:cs typeface="Helvetica" pitchFamily="-84" charset="0"/>
            </a:endParaRPr>
          </a:p>
          <a:p>
            <a:pPr marL="623888" indent="-401638">
              <a:spcBef>
                <a:spcPts val="1688"/>
              </a:spcBef>
              <a:buSzPct val="150000"/>
              <a:buFont typeface="Helvetica" pitchFamily="-84" charset="0"/>
              <a:buChar char="•"/>
            </a:pPr>
            <a:r>
              <a:rPr lang="en-US" dirty="0">
                <a:solidFill>
                  <a:schemeClr val="tx1"/>
                </a:solidFill>
                <a:ea typeface="Helvetica" pitchFamily="-84" charset="0"/>
                <a:cs typeface="Helvetica" pitchFamily="-84" charset="0"/>
              </a:rPr>
              <a:t>Single </a:t>
            </a:r>
            <a:r>
              <a:rPr lang="en-US" b="1" dirty="0" err="1">
                <a:solidFill>
                  <a:schemeClr val="tx1"/>
                </a:solidFill>
                <a:latin typeface="Courier" pitchFamily="-84" charset="0"/>
                <a:ea typeface="Courier" pitchFamily="-84" charset="0"/>
                <a:cs typeface="Courier" pitchFamily="-84" charset="0"/>
                <a:sym typeface="Courier" pitchFamily="-84" charset="0"/>
              </a:rPr>
              <a:t>libeicsmear.so</a:t>
            </a:r>
            <a:r>
              <a:rPr lang="en-US" dirty="0">
                <a:solidFill>
                  <a:schemeClr val="tx1"/>
                </a:solidFill>
                <a:ea typeface="Helvetica" pitchFamily="-84" charset="0"/>
                <a:cs typeface="Helvetica" pitchFamily="-84" charset="0"/>
              </a:rPr>
              <a:t> to load in ROOT</a:t>
            </a:r>
          </a:p>
        </p:txBody>
      </p:sp>
      <p:sp>
        <p:nvSpPr>
          <p:cNvPr id="79880" name="Line 9"/>
          <p:cNvSpPr>
            <a:spLocks noChangeShapeType="1"/>
          </p:cNvSpPr>
          <p:nvPr/>
        </p:nvSpPr>
        <p:spPr bwMode="auto">
          <a:xfrm rot="10800000">
            <a:off x="6553200" y="3886200"/>
            <a:ext cx="0" cy="730250"/>
          </a:xfrm>
          <a:prstGeom prst="line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881" name="Line 8"/>
          <p:cNvSpPr>
            <a:spLocks noChangeShapeType="1"/>
          </p:cNvSpPr>
          <p:nvPr/>
        </p:nvSpPr>
        <p:spPr bwMode="auto">
          <a:xfrm rot="10800000">
            <a:off x="2743200" y="2514600"/>
            <a:ext cx="608013" cy="0"/>
          </a:xfrm>
          <a:prstGeom prst="line">
            <a:avLst/>
          </a:prstGeom>
          <a:noFill/>
          <a:ln w="38100">
            <a:solidFill>
              <a:schemeClr val="tx1"/>
            </a:solidFill>
            <a:miter lim="800000"/>
            <a:headEnd type="stealth" w="med" len="med"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0" y="3276600"/>
            <a:ext cx="4114800" cy="2068513"/>
            <a:chOff x="-107" y="0"/>
            <a:chExt cx="5771" cy="3120"/>
          </a:xfrm>
        </p:grpSpPr>
        <p:sp>
          <p:nvSpPr>
            <p:cNvPr id="34" name="AutoShape 1"/>
            <p:cNvSpPr>
              <a:spLocks/>
            </p:cNvSpPr>
            <p:nvPr/>
          </p:nvSpPr>
          <p:spPr bwMode="auto">
            <a:xfrm>
              <a:off x="3471" y="2033"/>
              <a:ext cx="2193" cy="984"/>
            </a:xfrm>
            <a:prstGeom prst="wedgeEllipseCallout">
              <a:avLst>
                <a:gd name="adj1" fmla="val -23431"/>
                <a:gd name="adj2" fmla="val -244579"/>
              </a:avLst>
            </a:prstGeom>
            <a:solidFill>
              <a:srgbClr val="CC66FF"/>
            </a:soli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>
                <a:defRPr/>
              </a:pPr>
              <a:r>
                <a:rPr lang="en-US" sz="2000" dirty="0" err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pitchFamily="-65" charset="0"/>
                  <a:ea typeface="Gill Sans" pitchFamily="-65" charset="0"/>
                  <a:cs typeface="Gill Sans" pitchFamily="-65" charset="0"/>
                  <a:sym typeface="Gill Sans" pitchFamily="-65" charset="0"/>
                </a:rPr>
                <a:t>gmc_trans</a:t>
              </a:r>
              <a:endParaRPr lang="en-US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pitchFamily="-65" charset="0"/>
                <a:ea typeface="Gill Sans" pitchFamily="-65" charset="0"/>
                <a:cs typeface="Gill Sans" pitchFamily="-65" charset="0"/>
                <a:sym typeface="Gill Sans" pitchFamily="-65" charset="0"/>
              </a:endParaRPr>
            </a:p>
          </p:txBody>
        </p:sp>
        <p:sp>
          <p:nvSpPr>
            <p:cNvPr id="35" name="AutoShape 2"/>
            <p:cNvSpPr>
              <a:spLocks/>
            </p:cNvSpPr>
            <p:nvPr/>
          </p:nvSpPr>
          <p:spPr bwMode="auto">
            <a:xfrm>
              <a:off x="1872" y="2071"/>
              <a:ext cx="1512" cy="984"/>
            </a:xfrm>
            <a:prstGeom prst="wedgeEllipseCallout">
              <a:avLst>
                <a:gd name="adj1" fmla="val 87917"/>
                <a:gd name="adj2" fmla="val -250815"/>
              </a:avLst>
            </a:prstGeom>
            <a:solidFill>
              <a:srgbClr val="000080"/>
            </a:soli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>
                <a:defRPr/>
              </a:pPr>
              <a:r>
                <a:rPr lang="en-US" sz="2000" dirty="0" err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pitchFamily="-65" charset="0"/>
                  <a:ea typeface="Gill Sans" pitchFamily="-65" charset="0"/>
                  <a:cs typeface="Gill Sans" pitchFamily="-65" charset="0"/>
                  <a:sym typeface="Gill Sans" pitchFamily="-65" charset="0"/>
                </a:rPr>
                <a:t>Milou</a:t>
              </a:r>
              <a:endParaRPr lang="en-US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pitchFamily="-65" charset="0"/>
                <a:ea typeface="Gill Sans" pitchFamily="-65" charset="0"/>
                <a:cs typeface="Gill Sans" pitchFamily="-65" charset="0"/>
                <a:sym typeface="Gill Sans" pitchFamily="-65" charset="0"/>
              </a:endParaRPr>
            </a:p>
          </p:txBody>
        </p:sp>
        <p:sp>
          <p:nvSpPr>
            <p:cNvPr id="36" name="AutoShape 3"/>
            <p:cNvSpPr>
              <a:spLocks/>
            </p:cNvSpPr>
            <p:nvPr/>
          </p:nvSpPr>
          <p:spPr bwMode="auto">
            <a:xfrm>
              <a:off x="56" y="2136"/>
              <a:ext cx="1512" cy="984"/>
            </a:xfrm>
            <a:prstGeom prst="wedgeEllipseCallout">
              <a:avLst>
                <a:gd name="adj1" fmla="val 205907"/>
                <a:gd name="adj2" fmla="val -259486"/>
              </a:avLst>
            </a:prstGeom>
            <a:solidFill>
              <a:srgbClr val="0000FF"/>
            </a:soli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>
                <a:defRPr/>
              </a:pPr>
              <a:r>
                <a:rPr lang="en-US" sz="2000" dirty="0" err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pitchFamily="-65" charset="0"/>
                  <a:ea typeface="Gill Sans" pitchFamily="-65" charset="0"/>
                  <a:cs typeface="Gill Sans" pitchFamily="-65" charset="0"/>
                  <a:sym typeface="Gill Sans" pitchFamily="-65" charset="0"/>
                </a:rPr>
                <a:t>Rapgap</a:t>
              </a:r>
              <a:endParaRPr lang="en-US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pitchFamily="-65" charset="0"/>
                <a:ea typeface="Gill Sans" pitchFamily="-65" charset="0"/>
                <a:cs typeface="Gill Sans" pitchFamily="-65" charset="0"/>
                <a:sym typeface="Gill Sans" pitchFamily="-65" charset="0"/>
              </a:endParaRPr>
            </a:p>
          </p:txBody>
        </p:sp>
        <p:sp>
          <p:nvSpPr>
            <p:cNvPr id="79886" name="AutoShape 4"/>
            <p:cNvSpPr>
              <a:spLocks/>
            </p:cNvSpPr>
            <p:nvPr/>
          </p:nvSpPr>
          <p:spPr bwMode="auto">
            <a:xfrm>
              <a:off x="744" y="1160"/>
              <a:ext cx="1512" cy="984"/>
            </a:xfrm>
            <a:prstGeom prst="wedgeEllipseCallout">
              <a:avLst>
                <a:gd name="adj1" fmla="val 156880"/>
                <a:gd name="adj2" fmla="val -162468"/>
              </a:avLst>
            </a:prstGeom>
            <a:solidFill>
              <a:srgbClr val="00FF00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r>
                <a:rPr lang="en-US" sz="2000">
                  <a:solidFill>
                    <a:schemeClr val="tx1"/>
                  </a:solidFill>
                  <a:latin typeface="Gill Sans" pitchFamily="-84" charset="0"/>
                  <a:ea typeface="Gill Sans" pitchFamily="-84" charset="0"/>
                  <a:cs typeface="Gill Sans" pitchFamily="-84" charset="0"/>
                  <a:sym typeface="Gill Sans" pitchFamily="-84" charset="0"/>
                </a:rPr>
                <a:t>PEPSI</a:t>
              </a:r>
            </a:p>
          </p:txBody>
        </p:sp>
        <p:sp>
          <p:nvSpPr>
            <p:cNvPr id="79887" name="AutoShape 5"/>
            <p:cNvSpPr>
              <a:spLocks/>
            </p:cNvSpPr>
            <p:nvPr/>
          </p:nvSpPr>
          <p:spPr bwMode="auto">
            <a:xfrm>
              <a:off x="2608" y="1016"/>
              <a:ext cx="1773" cy="984"/>
            </a:xfrm>
            <a:prstGeom prst="wedgeEllipseCallout">
              <a:avLst>
                <a:gd name="adj1" fmla="val 42065"/>
                <a:gd name="adj2" fmla="val -140245"/>
              </a:avLst>
            </a:prstGeom>
            <a:solidFill>
              <a:srgbClr val="FFFF00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r>
                <a:rPr lang="en-US" sz="2000">
                  <a:solidFill>
                    <a:schemeClr val="tx1"/>
                  </a:solidFill>
                  <a:latin typeface="Gill Sans" pitchFamily="-84" charset="0"/>
                  <a:ea typeface="Gill Sans" pitchFamily="-84" charset="0"/>
                  <a:cs typeface="Gill Sans" pitchFamily="-84" charset="0"/>
                  <a:sym typeface="Gill Sans" pitchFamily="-84" charset="0"/>
                </a:rPr>
                <a:t>DPMjet</a:t>
              </a:r>
            </a:p>
          </p:txBody>
        </p:sp>
        <p:sp>
          <p:nvSpPr>
            <p:cNvPr id="39" name="AutoShape 6"/>
            <p:cNvSpPr>
              <a:spLocks/>
            </p:cNvSpPr>
            <p:nvPr/>
          </p:nvSpPr>
          <p:spPr bwMode="auto">
            <a:xfrm>
              <a:off x="-107" y="115"/>
              <a:ext cx="1817" cy="984"/>
            </a:xfrm>
            <a:prstGeom prst="wedgeEllipseCallout">
              <a:avLst>
                <a:gd name="adj1" fmla="val 202556"/>
                <a:gd name="adj2" fmla="val -75204"/>
              </a:avLst>
            </a:prstGeom>
            <a:solidFill>
              <a:srgbClr val="FF8000"/>
            </a:soli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>
                <a:defRPr/>
              </a:pPr>
              <a:r>
                <a:rPr lang="en-US" sz="2000" dirty="0" err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pitchFamily="-65" charset="0"/>
                  <a:ea typeface="Gill Sans" pitchFamily="-65" charset="0"/>
                  <a:cs typeface="Gill Sans" pitchFamily="-65" charset="0"/>
                  <a:sym typeface="Gill Sans" pitchFamily="-65" charset="0"/>
                </a:rPr>
                <a:t>Djangoh</a:t>
              </a:r>
              <a:endParaRPr lang="en-US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pitchFamily="-65" charset="0"/>
                <a:ea typeface="Gill Sans" pitchFamily="-65" charset="0"/>
                <a:cs typeface="Gill Sans" pitchFamily="-65" charset="0"/>
                <a:sym typeface="Gill Sans" pitchFamily="-65" charset="0"/>
              </a:endParaRPr>
            </a:p>
          </p:txBody>
        </p:sp>
        <p:sp>
          <p:nvSpPr>
            <p:cNvPr id="40" name="AutoShape 7"/>
            <p:cNvSpPr>
              <a:spLocks/>
            </p:cNvSpPr>
            <p:nvPr/>
          </p:nvSpPr>
          <p:spPr bwMode="auto">
            <a:xfrm>
              <a:off x="1601" y="0"/>
              <a:ext cx="1819" cy="984"/>
            </a:xfrm>
            <a:prstGeom prst="wedgeEllipseCallout">
              <a:avLst>
                <a:gd name="adj1" fmla="val 92681"/>
                <a:gd name="adj2" fmla="val -52167"/>
              </a:avLst>
            </a:prstGeom>
            <a:solidFill>
              <a:srgbClr val="FF0000"/>
            </a:soli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>
                <a:defRPr/>
              </a:pPr>
              <a:r>
                <a:rPr lang="en-US" sz="2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pitchFamily="-65" charset="0"/>
                  <a:ea typeface="Gill Sans" pitchFamily="-65" charset="0"/>
                  <a:cs typeface="Gill Sans" pitchFamily="-65" charset="0"/>
                  <a:sym typeface="Gill Sans" pitchFamily="-65" charset="0"/>
                </a:rPr>
                <a:t>PYTHIA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8089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8090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9303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Functionality built in</a:t>
            </a:r>
          </a:p>
        </p:txBody>
      </p:sp>
      <p:sp>
        <p:nvSpPr>
          <p:cNvPr id="80901" name="AutoShape 4"/>
          <p:cNvSpPr>
            <a:spLocks/>
          </p:cNvSpPr>
          <p:nvPr/>
        </p:nvSpPr>
        <p:spPr bwMode="auto">
          <a:xfrm>
            <a:off x="3276600" y="2590800"/>
            <a:ext cx="2678113" cy="1608138"/>
          </a:xfrm>
          <a:prstGeom prst="roundRect">
            <a:avLst>
              <a:gd name="adj" fmla="val 8333"/>
            </a:avLst>
          </a:prstGeom>
          <a:solidFill>
            <a:srgbClr val="0000FF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/>
            <a:r>
              <a:rPr lang="en-US" sz="2800">
                <a:solidFill>
                  <a:srgbClr val="FFFFFF"/>
                </a:solidFill>
                <a:latin typeface="Gill Sans" pitchFamily="-84" charset="0"/>
                <a:ea typeface="Lucida Grande" pitchFamily="-84" charset="0"/>
                <a:cs typeface="Lucida Grande" pitchFamily="-84" charset="0"/>
                <a:sym typeface="Gill Sans" pitchFamily="-84" charset="0"/>
              </a:rPr>
              <a:t>Function defining σ(X) =</a:t>
            </a:r>
          </a:p>
          <a:p>
            <a:pPr algn="ctr"/>
            <a:r>
              <a:rPr lang="en-US" sz="2800">
                <a:solidFill>
                  <a:srgbClr val="FFFFFF"/>
                </a:solidFill>
                <a:latin typeface="Gill Sans" pitchFamily="-84" charset="0"/>
                <a:ea typeface="Lucida Grande" pitchFamily="-84" charset="0"/>
                <a:cs typeface="Lucida Grande" pitchFamily="-84" charset="0"/>
                <a:sym typeface="Gill Sans" pitchFamily="-84" charset="0"/>
              </a:rPr>
              <a:t>f([E, p, θ, φ])</a:t>
            </a:r>
          </a:p>
        </p:txBody>
      </p:sp>
      <p:sp>
        <p:nvSpPr>
          <p:cNvPr id="80902" name="AutoShape 3"/>
          <p:cNvSpPr>
            <a:spLocks/>
          </p:cNvSpPr>
          <p:nvPr/>
        </p:nvSpPr>
        <p:spPr bwMode="auto">
          <a:xfrm>
            <a:off x="152400" y="2590800"/>
            <a:ext cx="2678113" cy="1608138"/>
          </a:xfrm>
          <a:prstGeom prst="roundRect">
            <a:avLst>
              <a:gd name="adj" fmla="val 8333"/>
            </a:avLst>
          </a:prstGeom>
          <a:solidFill>
            <a:srgbClr val="FF0000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/>
            <a:r>
              <a:rPr lang="en-US" sz="2800" dirty="0">
                <a:solidFill>
                  <a:srgbClr val="FFFFFF"/>
                </a:solidFill>
                <a:latin typeface="Gill Sans" pitchFamily="-84" charset="0"/>
                <a:ea typeface="Gill Sans" pitchFamily="-84" charset="0"/>
                <a:cs typeface="Gill Sans" pitchFamily="-84" charset="0"/>
                <a:sym typeface="Gill Sans" pitchFamily="-84" charset="0"/>
              </a:rPr>
              <a:t>(single) quantity, X,  to smear:</a:t>
            </a:r>
          </a:p>
          <a:p>
            <a:pPr algn="ctr"/>
            <a:r>
              <a:rPr lang="en-US" sz="2800" dirty="0">
                <a:solidFill>
                  <a:srgbClr val="FFFFFF"/>
                </a:solidFill>
                <a:latin typeface="Gill Sans" pitchFamily="-84" charset="0"/>
                <a:ea typeface="Gill Sans" pitchFamily="-84" charset="0"/>
                <a:cs typeface="Gill Sans" pitchFamily="-84" charset="0"/>
                <a:sym typeface="Gill Sans" pitchFamily="-84" charset="0"/>
              </a:rPr>
              <a:t>E, p, </a:t>
            </a:r>
            <a:r>
              <a:rPr lang="en-US" sz="2800" dirty="0" err="1">
                <a:solidFill>
                  <a:srgbClr val="FFFFFF"/>
                </a:solidFill>
                <a:latin typeface="Gill Sans" pitchFamily="-84" charset="0"/>
                <a:ea typeface="Gill Sans" pitchFamily="-84" charset="0"/>
                <a:cs typeface="Gill Sans" pitchFamily="-84" charset="0"/>
                <a:sym typeface="Gill Sans" pitchFamily="-84" charset="0"/>
              </a:rPr>
              <a:t>θ</a:t>
            </a:r>
            <a:r>
              <a:rPr lang="en-US" sz="2800" dirty="0">
                <a:solidFill>
                  <a:srgbClr val="FFFFFF"/>
                </a:solidFill>
                <a:latin typeface="Gill Sans" pitchFamily="-84" charset="0"/>
                <a:ea typeface="Gill Sans" pitchFamily="-84" charset="0"/>
                <a:cs typeface="Gill Sans" pitchFamily="-84" charset="0"/>
                <a:sym typeface="Gill Sans" pitchFamily="-84" charset="0"/>
              </a:rPr>
              <a:t>, </a:t>
            </a:r>
            <a:r>
              <a:rPr lang="en-US" sz="2800" dirty="0" err="1">
                <a:solidFill>
                  <a:srgbClr val="FFFFFF"/>
                </a:solidFill>
                <a:latin typeface="Gill Sans" pitchFamily="-84" charset="0"/>
                <a:ea typeface="Gill Sans" pitchFamily="-84" charset="0"/>
                <a:cs typeface="Gill Sans" pitchFamily="-84" charset="0"/>
                <a:sym typeface="Gill Sans" pitchFamily="-84" charset="0"/>
              </a:rPr>
              <a:t>φ</a:t>
            </a:r>
            <a:endParaRPr lang="en-US" sz="2800" dirty="0">
              <a:solidFill>
                <a:srgbClr val="FFFFFF"/>
              </a:solidFill>
              <a:latin typeface="Gill Sans" pitchFamily="-84" charset="0"/>
              <a:ea typeface="Gill Sans" pitchFamily="-84" charset="0"/>
              <a:cs typeface="Gill Sans" pitchFamily="-84" charset="0"/>
              <a:sym typeface="Gill Sans" pitchFamily="-84" charset="0"/>
            </a:endParaRPr>
          </a:p>
        </p:txBody>
      </p:sp>
      <p:sp>
        <p:nvSpPr>
          <p:cNvPr id="80903" name="Rectangle 15"/>
          <p:cNvSpPr>
            <a:spLocks/>
          </p:cNvSpPr>
          <p:nvPr/>
        </p:nvSpPr>
        <p:spPr bwMode="auto">
          <a:xfrm>
            <a:off x="2971800" y="3200400"/>
            <a:ext cx="223838" cy="3698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ctr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tx1"/>
                </a:solidFill>
                <a:ea typeface="Helvetica" pitchFamily="-84" charset="0"/>
                <a:cs typeface="Helvetica" pitchFamily="-84" charset="0"/>
              </a:rPr>
              <a:t>+</a:t>
            </a:r>
          </a:p>
        </p:txBody>
      </p:sp>
      <p:sp>
        <p:nvSpPr>
          <p:cNvPr id="80904" name="Rectangle 13"/>
          <p:cNvSpPr>
            <a:spLocks/>
          </p:cNvSpPr>
          <p:nvPr/>
        </p:nvSpPr>
        <p:spPr bwMode="auto">
          <a:xfrm>
            <a:off x="6019800" y="3200400"/>
            <a:ext cx="223838" cy="3698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ctr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tx1"/>
                </a:solidFill>
                <a:ea typeface="Helvetica" pitchFamily="-84" charset="0"/>
                <a:cs typeface="Helvetica" pitchFamily="-84" charset="0"/>
              </a:rPr>
              <a:t>+</a:t>
            </a:r>
          </a:p>
        </p:txBody>
      </p:sp>
      <p:sp>
        <p:nvSpPr>
          <p:cNvPr id="80905" name="AutoShape 11"/>
          <p:cNvSpPr>
            <a:spLocks/>
          </p:cNvSpPr>
          <p:nvPr/>
        </p:nvSpPr>
        <p:spPr bwMode="auto">
          <a:xfrm>
            <a:off x="6324600" y="2590800"/>
            <a:ext cx="2678113" cy="1608138"/>
          </a:xfrm>
          <a:prstGeom prst="roundRect">
            <a:avLst>
              <a:gd name="adj" fmla="val 8333"/>
            </a:avLst>
          </a:prstGeom>
          <a:solidFill>
            <a:srgbClr val="008000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/>
            <a:r>
              <a:rPr lang="en-US" sz="2800">
                <a:solidFill>
                  <a:srgbClr val="FFFFFF"/>
                </a:solidFill>
                <a:latin typeface="Gill Sans" pitchFamily="-84" charset="0"/>
                <a:ea typeface="Gill Sans" pitchFamily="-84" charset="0"/>
                <a:cs typeface="Gill Sans" pitchFamily="-84" charset="0"/>
                <a:sym typeface="Gill Sans" pitchFamily="-84" charset="0"/>
              </a:rPr>
              <a:t>Acceptance</a:t>
            </a:r>
          </a:p>
          <a:p>
            <a:pPr algn="ctr"/>
            <a:r>
              <a:rPr lang="en-US" sz="2800">
                <a:solidFill>
                  <a:srgbClr val="FFFFFF"/>
                </a:solidFill>
                <a:latin typeface="Gill Sans" pitchFamily="-84" charset="0"/>
                <a:ea typeface="Gill Sans" pitchFamily="-84" charset="0"/>
                <a:cs typeface="Gill Sans" pitchFamily="-84" charset="0"/>
                <a:sym typeface="Gill Sans" pitchFamily="-84" charset="0"/>
              </a:rPr>
              <a:t>for X in</a:t>
            </a:r>
          </a:p>
          <a:p>
            <a:pPr algn="ctr"/>
            <a:r>
              <a:rPr lang="en-US" sz="2800">
                <a:solidFill>
                  <a:srgbClr val="FFFFFF"/>
                </a:solidFill>
                <a:latin typeface="Gill Sans" pitchFamily="-84" charset="0"/>
                <a:ea typeface="Gill Sans" pitchFamily="-84" charset="0"/>
                <a:cs typeface="Gill Sans" pitchFamily="-84" charset="0"/>
                <a:sym typeface="Gill Sans" pitchFamily="-84" charset="0"/>
              </a:rPr>
              <a:t>E, p, θ, φ, pT, pZ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533400" y="1295400"/>
            <a:ext cx="7162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1" charset="2"/>
              <a:buChar char="n"/>
              <a:defRPr/>
            </a:pPr>
            <a:r>
              <a:rPr lang="en-US" sz="20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Easily configurable acceptance definitions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1" charset="2"/>
              <a:buChar char="n"/>
              <a:defRPr/>
            </a:pPr>
            <a:r>
              <a:rPr lang="en-US" sz="20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Kinematic variable smearing declarations</a:t>
            </a:r>
          </a:p>
        </p:txBody>
      </p:sp>
      <p:sp>
        <p:nvSpPr>
          <p:cNvPr id="80907" name="TextBox 12"/>
          <p:cNvSpPr txBox="1">
            <a:spLocks noChangeArrowheads="1"/>
          </p:cNvSpPr>
          <p:nvPr/>
        </p:nvSpPr>
        <p:spPr bwMode="auto">
          <a:xfrm>
            <a:off x="1617638" y="4495800"/>
            <a:ext cx="557376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u="sng" dirty="0">
                <a:solidFill>
                  <a:srgbClr val="1F497D"/>
                </a:solidFill>
              </a:rPr>
              <a:t>either </a:t>
            </a:r>
            <a:r>
              <a:rPr lang="en-US" sz="2000" i="1" u="sng" dirty="0">
                <a:solidFill>
                  <a:srgbClr val="1F497D"/>
                </a:solidFill>
              </a:rPr>
              <a:t>a priori </a:t>
            </a:r>
            <a:r>
              <a:rPr lang="en-US" sz="2000" u="sng" dirty="0">
                <a:solidFill>
                  <a:srgbClr val="1F497D"/>
                </a:solidFill>
              </a:rPr>
              <a:t>knowledge of detector resolutions </a:t>
            </a:r>
          </a:p>
          <a:p>
            <a:pPr algn="ctr"/>
            <a:r>
              <a:rPr lang="en-US" sz="2000" u="sng" dirty="0">
                <a:solidFill>
                  <a:srgbClr val="1F497D"/>
                </a:solidFill>
              </a:rPr>
              <a:t>is needed or parameterization based on a full </a:t>
            </a:r>
          </a:p>
          <a:p>
            <a:pPr algn="ctr"/>
            <a:r>
              <a:rPr lang="en-US" sz="2000" u="sng" dirty="0">
                <a:solidFill>
                  <a:srgbClr val="1F497D"/>
                </a:solidFill>
              </a:rPr>
              <a:t>GEANT simulation</a:t>
            </a:r>
          </a:p>
        </p:txBody>
      </p:sp>
      <p:sp>
        <p:nvSpPr>
          <p:cNvPr id="80908" name="TextBox 13"/>
          <p:cNvSpPr txBox="1">
            <a:spLocks noChangeArrowheads="1"/>
          </p:cNvSpPr>
          <p:nvPr/>
        </p:nvSpPr>
        <p:spPr bwMode="auto">
          <a:xfrm>
            <a:off x="2209800" y="5867400"/>
            <a:ext cx="6934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>
                <a:solidFill>
                  <a:srgbClr val="008000"/>
                </a:solidFill>
              </a:rPr>
              <a:t>-&gt; try out resolutions provided by EicRoot fits …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8294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8294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err="1" smtClean="0">
                <a:latin typeface="Arial Narrow"/>
                <a:ea typeface="ＭＳ Ｐゴシック" pitchFamily="-84" charset="-128"/>
                <a:cs typeface="Arial Narrow"/>
              </a:rPr>
              <a:t>Hadron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 identification with RICH</a:t>
            </a:r>
          </a:p>
        </p:txBody>
      </p:sp>
      <p:pic>
        <p:nvPicPr>
          <p:cNvPr id="82949" name="Picture 5" descr="C4F10_smeared.gif"/>
          <p:cNvPicPr>
            <a:picLocks noChangeAspect="1"/>
          </p:cNvPicPr>
          <p:nvPr/>
        </p:nvPicPr>
        <p:blipFill>
          <a:blip r:embed="rId2"/>
          <a:srcRect r="19678"/>
          <a:stretch>
            <a:fillRect/>
          </a:stretch>
        </p:blipFill>
        <p:spPr bwMode="auto">
          <a:xfrm>
            <a:off x="4572000" y="1600200"/>
            <a:ext cx="4361987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50" name="Picture 6" descr="aerogel_smeared.gif"/>
          <p:cNvPicPr>
            <a:picLocks noChangeAspect="1"/>
          </p:cNvPicPr>
          <p:nvPr/>
        </p:nvPicPr>
        <p:blipFill>
          <a:blip r:embed="rId3"/>
          <a:srcRect r="19678"/>
          <a:stretch>
            <a:fillRect/>
          </a:stretch>
        </p:blipFill>
        <p:spPr bwMode="auto">
          <a:xfrm>
            <a:off x="304800" y="1600200"/>
            <a:ext cx="4361987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51" name="TextBox 7"/>
          <p:cNvSpPr txBox="1">
            <a:spLocks noChangeArrowheads="1"/>
          </p:cNvSpPr>
          <p:nvPr/>
        </p:nvSpPr>
        <p:spPr bwMode="auto">
          <a:xfrm>
            <a:off x="457200" y="5943600"/>
            <a:ext cx="8686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008000"/>
                </a:solidFill>
              </a:rPr>
              <a:t>-&gt; </a:t>
            </a:r>
            <a:r>
              <a:rPr lang="en-US" sz="2000" dirty="0" err="1">
                <a:solidFill>
                  <a:srgbClr val="008000"/>
                </a:solidFill>
              </a:rPr>
              <a:t>pion/kaon/proton</a:t>
            </a:r>
            <a:r>
              <a:rPr lang="en-US" sz="2000" dirty="0" smtClean="0">
                <a:solidFill>
                  <a:srgbClr val="008000"/>
                </a:solidFill>
              </a:rPr>
              <a:t> separation must </a:t>
            </a:r>
            <a:r>
              <a:rPr lang="en-US" sz="2000" dirty="0">
                <a:solidFill>
                  <a:srgbClr val="008000"/>
                </a:solidFill>
              </a:rPr>
              <a:t>be possible up to </a:t>
            </a:r>
            <a:r>
              <a:rPr lang="en-US" sz="2000" dirty="0" err="1">
                <a:solidFill>
                  <a:srgbClr val="008000"/>
                </a:solidFill>
              </a:rPr>
              <a:t>momenta</a:t>
            </a:r>
            <a:r>
              <a:rPr lang="en-US" sz="2000" dirty="0">
                <a:solidFill>
                  <a:srgbClr val="008000"/>
                </a:solidFill>
              </a:rPr>
              <a:t> ~40 GeV/c</a:t>
            </a:r>
          </a:p>
        </p:txBody>
      </p:sp>
      <p:sp>
        <p:nvSpPr>
          <p:cNvPr id="82952" name="TextBox 8"/>
          <p:cNvSpPr txBox="1">
            <a:spLocks noChangeArrowheads="1"/>
          </p:cNvSpPr>
          <p:nvPr/>
        </p:nvSpPr>
        <p:spPr bwMode="auto">
          <a:xfrm>
            <a:off x="762000" y="914400"/>
            <a:ext cx="633694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u="sng" dirty="0">
                <a:solidFill>
                  <a:srgbClr val="1F497D"/>
                </a:solidFill>
              </a:rPr>
              <a:t>consider hadrons in pseudo-rapidity range ~[1.0 .. 3.0]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ChangeArrowheads="1"/>
          </p:cNvSpPr>
          <p:nvPr/>
        </p:nvSpPr>
        <p:spPr bwMode="auto">
          <a:xfrm>
            <a:off x="0" y="2057400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ctr"/>
            <a:r>
              <a:rPr lang="en-US" sz="5400" b="1" dirty="0" err="1" smtClean="0">
                <a:solidFill>
                  <a:schemeClr val="tx2"/>
                </a:solidFill>
                <a:latin typeface="Arial" pitchFamily="-84" charset="0"/>
              </a:rPr>
              <a:t>eRHIC</a:t>
            </a:r>
            <a:r>
              <a:rPr lang="en-US" sz="5400" b="1" dirty="0" smtClean="0">
                <a:solidFill>
                  <a:schemeClr val="tx2"/>
                </a:solidFill>
                <a:latin typeface="Arial" pitchFamily="-84" charset="0"/>
              </a:rPr>
              <a:t> detector concept</a:t>
            </a:r>
            <a:endParaRPr lang="en-US" sz="5400" b="1" dirty="0">
              <a:solidFill>
                <a:schemeClr val="tx2"/>
              </a:solidFill>
              <a:latin typeface="Arial" pitchFamily="-84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Sep,3 2013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A.Kiselev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839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8397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9303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Migration in (x,Q</a:t>
            </a:r>
            <a:r>
              <a:rPr lang="en-US" sz="4800" b="0" baseline="30000" dirty="0" smtClean="0">
                <a:latin typeface="Arial Narrow"/>
                <a:ea typeface="ＭＳ Ｐゴシック" pitchFamily="-84" charset="-128"/>
                <a:cs typeface="Arial Narrow"/>
              </a:rPr>
              <a:t>2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) bins</a:t>
            </a:r>
          </a:p>
        </p:txBody>
      </p:sp>
      <p:pic>
        <p:nvPicPr>
          <p:cNvPr id="83973" name="Picture 5" descr="xQ2MigrationElectron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990600"/>
            <a:ext cx="57912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4" name="TextBox 6"/>
          <p:cNvSpPr txBox="1">
            <a:spLocks noChangeArrowheads="1"/>
          </p:cNvSpPr>
          <p:nvPr/>
        </p:nvSpPr>
        <p:spPr bwMode="auto">
          <a:xfrm>
            <a:off x="7240588" y="762000"/>
            <a:ext cx="19034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800" u="sng"/>
              <a:t>10GeV x 100GeV </a:t>
            </a:r>
          </a:p>
          <a:p>
            <a:pPr algn="ctr"/>
            <a:r>
              <a:rPr lang="en-US" sz="1800" u="sng"/>
              <a:t>beams</a:t>
            </a:r>
          </a:p>
        </p:txBody>
      </p:sp>
      <p:sp>
        <p:nvSpPr>
          <p:cNvPr id="83975" name="TextBox 7"/>
          <p:cNvSpPr txBox="1">
            <a:spLocks noChangeArrowheads="1"/>
          </p:cNvSpPr>
          <p:nvPr/>
        </p:nvSpPr>
        <p:spPr bwMode="auto">
          <a:xfrm>
            <a:off x="228600" y="5791200"/>
            <a:ext cx="8915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solidFill>
                  <a:srgbClr val="008000"/>
                </a:solidFill>
              </a:rPr>
              <a:t>-&gt; “survival probability” is above ~80% in the region where tracking has superior resolution compared to </a:t>
            </a:r>
            <a:r>
              <a:rPr lang="en-US" dirty="0" err="1">
                <a:solidFill>
                  <a:srgbClr val="008000"/>
                </a:solidFill>
              </a:rPr>
              <a:t>calorimetry</a:t>
            </a:r>
            <a:r>
              <a:rPr lang="en-US" dirty="0">
                <a:solidFill>
                  <a:srgbClr val="008000"/>
                </a:solidFill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4915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4915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EicRoot Interface 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to </a:t>
            </a:r>
            <a:r>
              <a:rPr lang="en-US" sz="4800" b="0" i="1" dirty="0" err="1" smtClean="0">
                <a:latin typeface="Arial Narrow"/>
                <a:ea typeface="ＭＳ Ｐゴシック" pitchFamily="-84" charset="-128"/>
                <a:cs typeface="Arial Narrow"/>
              </a:rPr>
              <a:t>eic</a:t>
            </a:r>
            <a:r>
              <a:rPr lang="en-US" sz="4800" b="0" i="1" dirty="0" smtClean="0">
                <a:latin typeface="Arial Narrow"/>
                <a:ea typeface="ＭＳ Ｐゴシック" pitchFamily="-84" charset="-128"/>
                <a:cs typeface="Arial Narrow"/>
              </a:rPr>
              <a:t>-smear</a:t>
            </a:r>
          </a:p>
        </p:txBody>
      </p:sp>
      <p:sp>
        <p:nvSpPr>
          <p:cNvPr id="4915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38200"/>
            <a:ext cx="8458200" cy="5334000"/>
          </a:xfrm>
        </p:spPr>
        <p:txBody>
          <a:bodyPr/>
          <a:lstStyle/>
          <a:p>
            <a:pPr eaLnBrk="1" hangingPunct="1">
              <a:buClr>
                <a:srgbClr val="800000"/>
              </a:buClr>
              <a:buSzPct val="60000"/>
              <a:buFont typeface="Wingdings" charset="2"/>
              <a:buChar char="q"/>
            </a:pPr>
            <a:r>
              <a:rPr lang="en-US" sz="2800" u="sng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EicRoot input</a:t>
            </a:r>
          </a:p>
          <a:p>
            <a:pPr eaLnBrk="1" hangingPunct="1">
              <a:buClr>
                <a:srgbClr val="800000"/>
              </a:buClr>
              <a:buSzPct val="60000"/>
              <a:buFont typeface="Wingdings" charset="2"/>
              <a:buChar char="q"/>
            </a:pPr>
            <a:endParaRPr lang="en-US" dirty="0" smtClean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eaLnBrk="1" hangingPunct="1">
              <a:buClr>
                <a:srgbClr val="800000"/>
              </a:buClr>
              <a:buSzPct val="60000"/>
              <a:buFont typeface="Wingdings" charset="2"/>
              <a:buChar char="q"/>
            </a:pPr>
            <a:endParaRPr lang="en-US" dirty="0" smtClean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eaLnBrk="1" hangingPunct="1">
              <a:buClr>
                <a:srgbClr val="800000"/>
              </a:buClr>
              <a:buSzPct val="60000"/>
              <a:buFont typeface="Wingdings" charset="2"/>
              <a:buChar char="q"/>
            </a:pPr>
            <a:endParaRPr lang="en-US" dirty="0" smtClean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eaLnBrk="1" hangingPunct="1">
              <a:buClr>
                <a:srgbClr val="800000"/>
              </a:buClr>
              <a:buSzPct val="60000"/>
              <a:buFont typeface="Wingdings" charset="2"/>
              <a:buChar char="q"/>
            </a:pPr>
            <a:r>
              <a:rPr lang="en-US" sz="2800" u="sng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EicRoot output</a:t>
            </a:r>
            <a:r>
              <a:rPr lang="ru-RU" sz="2800" u="sng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800" u="sng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838200" y="1524000"/>
            <a:ext cx="81534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>
                <a:ea typeface="ＭＳ Ｐゴシック" pitchFamily="-84" charset="-128"/>
                <a:cs typeface="ＭＳ Ｐゴシック" pitchFamily="-84" charset="-128"/>
              </a:rPr>
              <a:t>directly uses </a:t>
            </a:r>
            <a:r>
              <a:rPr lang="en-US" sz="2400" i="1" dirty="0" err="1">
                <a:ea typeface="ＭＳ Ｐゴシック" pitchFamily="-84" charset="-128"/>
                <a:cs typeface="ＭＳ Ｐゴシック" pitchFamily="-84" charset="-128"/>
              </a:rPr>
              <a:t>eic</a:t>
            </a:r>
            <a:r>
              <a:rPr lang="en-US" sz="2400" i="1" dirty="0">
                <a:ea typeface="ＭＳ Ｐゴシック" pitchFamily="-84" charset="-128"/>
                <a:cs typeface="ＭＳ Ｐゴシック" pitchFamily="-84" charset="-128"/>
              </a:rPr>
              <a:t>-smear </a:t>
            </a:r>
            <a:r>
              <a:rPr lang="en-US" sz="2400" dirty="0">
                <a:ea typeface="ＭＳ Ｐゴシック" pitchFamily="-84" charset="-128"/>
                <a:cs typeface="ＭＳ Ｐゴシック" pitchFamily="-84" charset="-128"/>
              </a:rPr>
              <a:t>library calls to import ASCII event files after MC generators …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>
                <a:ea typeface="ＭＳ Ｐゴシック" pitchFamily="-84" charset="-128"/>
                <a:cs typeface="ＭＳ Ｐゴシック" pitchFamily="-84" charset="-128"/>
              </a:rPr>
              <a:t>… as well as “unified” ROOT format event files 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38200" y="3733800"/>
            <a:ext cx="81534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>
                <a:ea typeface="ＭＳ Ｐゴシック" pitchFamily="-84" charset="-128"/>
                <a:cs typeface="ＭＳ Ｐゴシック" pitchFamily="-84" charset="-128"/>
              </a:rPr>
              <a:t>is available in </a:t>
            </a:r>
            <a:r>
              <a:rPr lang="en-US" sz="2400" i="1" dirty="0" err="1">
                <a:ea typeface="ＭＳ Ｐゴシック" pitchFamily="-84" charset="-128"/>
                <a:cs typeface="ＭＳ Ｐゴシック" pitchFamily="-84" charset="-128"/>
              </a:rPr>
              <a:t>eic</a:t>
            </a:r>
            <a:r>
              <a:rPr lang="en-US" sz="2400" i="1" dirty="0">
                <a:ea typeface="ＭＳ Ｐゴシック" pitchFamily="-84" charset="-128"/>
                <a:cs typeface="ＭＳ Ｐゴシック" pitchFamily="-84" charset="-128"/>
              </a:rPr>
              <a:t>-smear </a:t>
            </a:r>
            <a:r>
              <a:rPr lang="en-US" sz="2400" dirty="0">
                <a:ea typeface="ＭＳ Ｐゴシック" pitchFamily="-84" charset="-128"/>
                <a:cs typeface="ＭＳ Ｐゴシック" pitchFamily="-84" charset="-128"/>
              </a:rPr>
              <a:t>format with charged particle momentum variables “smeared” by Kalman Filter fit after track reconstruction …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>
                <a:ea typeface="ＭＳ Ｐゴシック" pitchFamily="-84" charset="-128"/>
                <a:cs typeface="ＭＳ Ｐゴシック" pitchFamily="-84" charset="-128"/>
              </a:rPr>
              <a:t>… while other variables modified by smearing generator according to its recipes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ChangeArrowheads="1"/>
          </p:cNvSpPr>
          <p:nvPr/>
        </p:nvSpPr>
        <p:spPr bwMode="auto">
          <a:xfrm>
            <a:off x="0" y="2057400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ctr"/>
            <a:r>
              <a:rPr lang="en-US" sz="5400" b="1" dirty="0" smtClean="0">
                <a:solidFill>
                  <a:schemeClr val="tx2"/>
                </a:solidFill>
                <a:latin typeface="Arial" pitchFamily="-84" charset="0"/>
              </a:rPr>
              <a:t>Calorimeter R&amp;D</a:t>
            </a:r>
            <a:endParaRPr lang="en-US" sz="5400" b="1" dirty="0">
              <a:solidFill>
                <a:schemeClr val="tx2"/>
              </a:solidFill>
              <a:latin typeface="Arial" pitchFamily="-8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Sep,3 2013</a:t>
            </a: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A.Kiselev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6553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6554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EM calorimeter requirements</a:t>
            </a:r>
            <a:endParaRPr lang="en-US" sz="4800" b="0" dirty="0" smtClean="0">
              <a:latin typeface="Arial Narrow"/>
              <a:ea typeface="ＭＳ Ｐゴシック" pitchFamily="-84" charset="-128"/>
              <a:cs typeface="Arial Narrow"/>
            </a:endParaRPr>
          </a:p>
        </p:txBody>
      </p:sp>
      <p:sp>
        <p:nvSpPr>
          <p:cNvPr id="65541" name="Rectangle 3"/>
          <p:cNvSpPr txBox="1">
            <a:spLocks noChangeArrowheads="1"/>
          </p:cNvSpPr>
          <p:nvPr/>
        </p:nvSpPr>
        <p:spPr bwMode="auto">
          <a:xfrm>
            <a:off x="381000" y="1143000"/>
            <a:ext cx="8763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8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Complete geometric coverage in the </a:t>
            </a:r>
            <a:r>
              <a:rPr lang="en-US" sz="2800" dirty="0" smtClean="0">
                <a:solidFill>
                  <a:srgbClr val="1F497D"/>
                </a:solidFill>
                <a:latin typeface="Symbol" pitchFamily="18" charset="2"/>
              </a:rPr>
              <a:t>h</a:t>
            </a:r>
            <a:r>
              <a:rPr lang="en-US" sz="2800" dirty="0" smtClean="0">
                <a:solidFill>
                  <a:srgbClr val="1F497D"/>
                </a:solidFill>
              </a:rPr>
              <a:t> </a:t>
            </a:r>
            <a:r>
              <a:rPr lang="en-US" sz="28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range [-4 .. 4]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8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Very good (</a:t>
            </a:r>
            <a:r>
              <a:rPr lang="en-US" sz="2800" dirty="0" smtClean="0">
                <a:solidFill>
                  <a:srgbClr val="1F497D"/>
                </a:solidFill>
              </a:rPr>
              <a:t>~1</a:t>
            </a:r>
            <a:r>
              <a:rPr lang="en-US" sz="2800" dirty="0" smtClean="0">
                <a:solidFill>
                  <a:srgbClr val="1F497D"/>
                </a:solidFill>
              </a:rPr>
              <a:t>-2 %/√</a:t>
            </a:r>
            <a:r>
              <a:rPr lang="en-US" sz="2800" dirty="0" smtClean="0">
                <a:solidFill>
                  <a:srgbClr val="1F497D"/>
                </a:solidFill>
              </a:rPr>
              <a:t>E)  b</a:t>
            </a:r>
            <a:r>
              <a:rPr lang="en-US" sz="28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ackward end-cap (electron going direction) resolution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8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Moderate (</a:t>
            </a:r>
            <a:r>
              <a:rPr lang="en-US" sz="2800" dirty="0" smtClean="0">
                <a:solidFill>
                  <a:srgbClr val="1F497D"/>
                </a:solidFill>
              </a:rPr>
              <a:t>~10-12 </a:t>
            </a:r>
            <a:r>
              <a:rPr lang="en-US" sz="2800" dirty="0" smtClean="0">
                <a:solidFill>
                  <a:srgbClr val="1F497D"/>
                </a:solidFill>
              </a:rPr>
              <a:t>%/√E</a:t>
            </a:r>
            <a:r>
              <a:rPr lang="en-US" sz="2800" dirty="0" smtClean="0">
                <a:solidFill>
                  <a:srgbClr val="1F497D"/>
                </a:solidFill>
              </a:rPr>
              <a:t>) resolution for forward and central  parts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800" dirty="0" smtClean="0">
                <a:solidFill>
                  <a:srgbClr val="1F497D"/>
                </a:solidFill>
              </a:rPr>
              <a:t>High granularity (angular resolution better than 1</a:t>
            </a:r>
            <a:r>
              <a:rPr lang="en-US" sz="2800" baseline="30000" dirty="0" smtClean="0">
                <a:solidFill>
                  <a:srgbClr val="1F497D"/>
                </a:solidFill>
              </a:rPr>
              <a:t>o</a:t>
            </a:r>
            <a:r>
              <a:rPr lang="en-US" sz="2800" dirty="0" smtClean="0">
                <a:solidFill>
                  <a:srgbClr val="1F497D"/>
                </a:solidFill>
              </a:rPr>
              <a:t>)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8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Compactness of barrel calorimeter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6553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6554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Calorimeter code implementation</a:t>
            </a:r>
            <a:endParaRPr lang="en-US" sz="4800" b="0" dirty="0" smtClean="0">
              <a:latin typeface="Arial Narrow"/>
              <a:ea typeface="ＭＳ Ｐゴシック" pitchFamily="-84" charset="-128"/>
              <a:cs typeface="Arial Narrow"/>
            </a:endParaRPr>
          </a:p>
        </p:txBody>
      </p:sp>
      <p:sp>
        <p:nvSpPr>
          <p:cNvPr id="65541" name="Rectangle 3"/>
          <p:cNvSpPr txBox="1">
            <a:spLocks noChangeArrowheads="1"/>
          </p:cNvSpPr>
          <p:nvPr/>
        </p:nvSpPr>
        <p:spPr bwMode="auto">
          <a:xfrm>
            <a:off x="381000" y="1143000"/>
            <a:ext cx="84582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8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W</a:t>
            </a:r>
            <a:r>
              <a:rPr lang="en-US" sz="28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ritten </a:t>
            </a:r>
            <a:r>
              <a:rPr lang="en-US" sz="28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from scratch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8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Unified interface (geometry definition, digitization, clustering) for all EIC calorimeter types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8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8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Rather detailed </a:t>
            </a:r>
            <a:r>
              <a:rPr lang="en-US" sz="28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digitization:</a:t>
            </a:r>
            <a:endParaRPr lang="en-US" sz="28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65542" name="Rectangle 3"/>
          <p:cNvSpPr txBox="1">
            <a:spLocks noChangeArrowheads="1"/>
          </p:cNvSpPr>
          <p:nvPr/>
        </p:nvSpPr>
        <p:spPr bwMode="auto">
          <a:xfrm>
            <a:off x="838200" y="3657600"/>
            <a:ext cx="73152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configurable light yield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exponential decay time; light collection in a time window 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attenuation length; possible light reflection on one “cell” end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err="1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SiPM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dark counting rate; APD gain, ENF, ENC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configurable thresholds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solidFill>
                  <a:srgbClr val="800000"/>
                </a:solidFill>
                <a:latin typeface="Tahoma" pitchFamily="-84" charset="0"/>
              </a:rPr>
              <a:t>Sep,3 2013</a:t>
            </a:r>
            <a:endParaRPr lang="ru-RU" dirty="0">
              <a:solidFill>
                <a:srgbClr val="800000"/>
              </a:solidFill>
              <a:latin typeface="Tahoma" pitchFamily="-84" charset="0"/>
            </a:endParaRPr>
          </a:p>
        </p:txBody>
      </p:sp>
      <p:sp>
        <p:nvSpPr>
          <p:cNvPr id="6656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66564" name="Rectangle 2"/>
          <p:cNvSpPr>
            <a:spLocks noGrp="1" noChangeArrowheads="1"/>
          </p:cNvSpPr>
          <p:nvPr>
            <p:ph type="title"/>
          </p:nvPr>
        </p:nvSpPr>
        <p:spPr>
          <a:xfrm>
            <a:off x="-228600" y="0"/>
            <a:ext cx="96012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Backward EM Calorimeter (BEMC)</a:t>
            </a:r>
          </a:p>
        </p:txBody>
      </p:sp>
      <p:pic>
        <p:nvPicPr>
          <p:cNvPr id="66565" name="Picture 5" descr="calorimeter-final.png"/>
          <p:cNvPicPr>
            <a:picLocks noChangeAspect="1"/>
          </p:cNvPicPr>
          <p:nvPr/>
        </p:nvPicPr>
        <p:blipFill>
          <a:blip r:embed="rId2"/>
          <a:srcRect l="26250" t="12666" r="30000" b="5333"/>
          <a:stretch>
            <a:fillRect/>
          </a:stretch>
        </p:blipFill>
        <p:spPr bwMode="auto">
          <a:xfrm>
            <a:off x="228600" y="990600"/>
            <a:ext cx="4192588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6" name="Rectangle 3"/>
          <p:cNvSpPr txBox="1">
            <a:spLocks noChangeArrowheads="1"/>
          </p:cNvSpPr>
          <p:nvPr/>
        </p:nvSpPr>
        <p:spPr bwMode="auto">
          <a:xfrm>
            <a:off x="4572000" y="914400"/>
            <a:ext cx="45720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PWO-II, layout a la CMS &amp;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	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PANDA (but no cooling)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-2500mm from the IP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both projective and non-projective geometry implemented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digitization based on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parameters taken from PANDA 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R&amp;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D </a:t>
            </a:r>
            <a:r>
              <a:rPr lang="en-US" sz="2000" dirty="0" smtClean="0">
                <a:ea typeface="ＭＳ Ｐゴシック" pitchFamily="-84" charset="-128"/>
                <a:cs typeface="ＭＳ Ｐゴシック" pitchFamily="-84" charset="-128"/>
              </a:rPr>
              <a:t> </a:t>
            </a:r>
            <a:endParaRPr lang="en-US" sz="2000" dirty="0">
              <a:ea typeface="ＭＳ Ｐゴシック" pitchFamily="-84" charset="-128"/>
              <a:cs typeface="ＭＳ Ｐゴシック" pitchFamily="-84" charset="-128"/>
            </a:endParaRPr>
          </a:p>
        </p:txBody>
      </p:sp>
      <p:pic>
        <p:nvPicPr>
          <p:cNvPr id="66567" name="Picture 7" descr="calorimeter-final-zoom.png"/>
          <p:cNvPicPr>
            <a:picLocks noChangeAspect="1"/>
          </p:cNvPicPr>
          <p:nvPr/>
        </p:nvPicPr>
        <p:blipFill>
          <a:blip r:embed="rId3"/>
          <a:srcRect l="22874" t="25333" r="27000" b="17332"/>
          <a:stretch>
            <a:fillRect/>
          </a:stretch>
        </p:blipFill>
        <p:spPr bwMode="auto">
          <a:xfrm>
            <a:off x="4648200" y="3429000"/>
            <a:ext cx="3886200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8" name="TextBox 8"/>
          <p:cNvSpPr txBox="1">
            <a:spLocks noChangeArrowheads="1"/>
          </p:cNvSpPr>
          <p:nvPr/>
        </p:nvSpPr>
        <p:spPr bwMode="auto">
          <a:xfrm>
            <a:off x="685800" y="5638800"/>
            <a:ext cx="31686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800" dirty="0">
                <a:solidFill>
                  <a:srgbClr val="1F497D"/>
                </a:solidFill>
              </a:rPr>
              <a:t>10 GeV/c electron hitting one </a:t>
            </a:r>
          </a:p>
          <a:p>
            <a:pPr algn="ctr"/>
            <a:r>
              <a:rPr lang="en-US" sz="1800" dirty="0">
                <a:solidFill>
                  <a:srgbClr val="1F497D"/>
                </a:solidFill>
              </a:rPr>
              <a:t>of the four BEMC quadrants </a:t>
            </a:r>
          </a:p>
        </p:txBody>
      </p:sp>
      <p:sp>
        <p:nvSpPr>
          <p:cNvPr id="66569" name="TextBox 9"/>
          <p:cNvSpPr txBox="1">
            <a:spLocks noChangeArrowheads="1"/>
          </p:cNvSpPr>
          <p:nvPr/>
        </p:nvSpPr>
        <p:spPr bwMode="auto">
          <a:xfrm>
            <a:off x="4395788" y="6019800"/>
            <a:ext cx="47482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dirty="0">
                <a:solidFill>
                  <a:srgbClr val="1F497D"/>
                </a:solidFill>
              </a:rPr>
              <a:t>Same event (details of shower development)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6758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6758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BEMC energy resolution 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plot #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1</a:t>
            </a:r>
          </a:p>
        </p:txBody>
      </p:sp>
      <p:sp>
        <p:nvSpPr>
          <p:cNvPr id="67589" name="TextBox 7"/>
          <p:cNvSpPr txBox="1">
            <a:spLocks noChangeArrowheads="1"/>
          </p:cNvSpPr>
          <p:nvPr/>
        </p:nvSpPr>
        <p:spPr bwMode="auto">
          <a:xfrm>
            <a:off x="619611" y="5715000"/>
            <a:ext cx="852438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solidFill>
                  <a:srgbClr val="008000"/>
                </a:solidFill>
              </a:rPr>
              <a:t>-&gt; projective geometry may lag behind in terms of resolution?  </a:t>
            </a:r>
          </a:p>
        </p:txBody>
      </p:sp>
      <p:sp>
        <p:nvSpPr>
          <p:cNvPr id="67590" name="TextBox 10"/>
          <p:cNvSpPr txBox="1">
            <a:spLocks noChangeArrowheads="1"/>
          </p:cNvSpPr>
          <p:nvPr/>
        </p:nvSpPr>
        <p:spPr bwMode="auto">
          <a:xfrm>
            <a:off x="6781800" y="838200"/>
            <a:ext cx="23262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u="sng" dirty="0">
                <a:solidFill>
                  <a:srgbClr val="1F497D"/>
                </a:solidFill>
              </a:rPr>
              <a:t>electrons at </a:t>
            </a:r>
            <a:r>
              <a:rPr lang="en-US" sz="2000" u="sng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h = 2.0 </a:t>
            </a:r>
            <a:endParaRPr lang="en-US" sz="2000" u="sng" dirty="0">
              <a:solidFill>
                <a:srgbClr val="1F497D"/>
              </a:solidFill>
            </a:endParaRPr>
          </a:p>
        </p:txBody>
      </p:sp>
      <p:pic>
        <p:nvPicPr>
          <p:cNvPr id="67591" name="Picture 11" descr="bemc-pr-vs-np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295400"/>
            <a:ext cx="7077075" cy="419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6861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6861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BEMC energy resolution 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plot #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2</a:t>
            </a:r>
          </a:p>
        </p:txBody>
      </p:sp>
      <p:sp>
        <p:nvSpPr>
          <p:cNvPr id="68613" name="Rectangle 3"/>
          <p:cNvSpPr txBox="1">
            <a:spLocks noChangeArrowheads="1"/>
          </p:cNvSpPr>
          <p:nvPr/>
        </p:nvSpPr>
        <p:spPr bwMode="auto">
          <a:xfrm>
            <a:off x="609600" y="5638800"/>
            <a:ext cx="7620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16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“Realistic” </a:t>
            </a:r>
            <a:r>
              <a:rPr lang="en-US" sz="16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digitization stands for: </a:t>
            </a:r>
            <a:r>
              <a:rPr lang="en-US" sz="16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light yield 17pe/MeV; APD gain 50, ENF 2.0, ENC 4.2k; 10 </a:t>
            </a:r>
            <a:r>
              <a:rPr lang="en-US" sz="1600" dirty="0" err="1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MeV</a:t>
            </a:r>
            <a:r>
              <a:rPr lang="en-US" sz="16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single cell threshold;</a:t>
            </a:r>
          </a:p>
        </p:txBody>
      </p:sp>
      <p:sp>
        <p:nvSpPr>
          <p:cNvPr id="68614" name="TextBox 10"/>
          <p:cNvSpPr txBox="1">
            <a:spLocks noChangeArrowheads="1"/>
          </p:cNvSpPr>
          <p:nvPr/>
        </p:nvSpPr>
        <p:spPr bwMode="auto">
          <a:xfrm>
            <a:off x="5410200" y="762000"/>
            <a:ext cx="382668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u="sng" dirty="0">
                <a:solidFill>
                  <a:schemeClr val="tx2"/>
                </a:solidFill>
              </a:rPr>
              <a:t>non-projective geometry; </a:t>
            </a:r>
            <a:r>
              <a:rPr lang="en-US" sz="2000" u="sng" dirty="0">
                <a:solidFill>
                  <a:schemeClr val="tx2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h = 2.0 </a:t>
            </a:r>
            <a:endParaRPr lang="en-US" sz="2000" u="sng" dirty="0">
              <a:solidFill>
                <a:schemeClr val="tx2"/>
              </a:solidFill>
            </a:endParaRPr>
          </a:p>
        </p:txBody>
      </p:sp>
      <p:pic>
        <p:nvPicPr>
          <p:cNvPr id="68616" name="Picture 8" descr="bemc-np-ideal-vs-real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295400"/>
            <a:ext cx="7077075" cy="419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6963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6963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Forward EM Calorimeter (FEMC)</a:t>
            </a:r>
          </a:p>
        </p:txBody>
      </p:sp>
      <p:sp>
        <p:nvSpPr>
          <p:cNvPr id="69637" name="Rectangle 3"/>
          <p:cNvSpPr txBox="1">
            <a:spLocks noChangeArrowheads="1"/>
          </p:cNvSpPr>
          <p:nvPr/>
        </p:nvSpPr>
        <p:spPr bwMode="auto">
          <a:xfrm>
            <a:off x="457200" y="3962400"/>
            <a:ext cx="70866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STAR </a:t>
            </a:r>
            <a:r>
              <a:rPr lang="en-US" sz="2000" dirty="0" err="1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e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/m calorimeter upgrade building blocks (tungsten powder scintillating fiber sampling technology)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1mm fibers; sampling fraction for </a:t>
            </a:r>
            <a:r>
              <a:rPr lang="en-US" sz="2000" dirty="0" err="1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e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/m showers ~2.6%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+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2500mm from the IP; non-projective geometry</a:t>
            </a:r>
            <a:endParaRPr lang="en-US" sz="2000" dirty="0" smtClean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“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medium speed” simulation (up to energy deposit in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fibers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)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reasonably detailed digitization; “ideal” clustering code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</a:p>
        </p:txBody>
      </p:sp>
      <p:pic>
        <p:nvPicPr>
          <p:cNvPr id="69638" name="Picture 5" descr="femc.png"/>
          <p:cNvPicPr>
            <a:picLocks noChangeAspect="1"/>
          </p:cNvPicPr>
          <p:nvPr/>
        </p:nvPicPr>
        <p:blipFill>
          <a:blip r:embed="rId2"/>
          <a:srcRect l="16125" t="13333" r="1125" b="15334"/>
          <a:stretch>
            <a:fillRect/>
          </a:stretch>
        </p:blipFill>
        <p:spPr bwMode="auto">
          <a:xfrm>
            <a:off x="228600" y="990600"/>
            <a:ext cx="5943600" cy="288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w-powder-foto.png"/>
          <p:cNvPicPr>
            <a:picLocks noChangeAspect="1"/>
          </p:cNvPicPr>
          <p:nvPr/>
        </p:nvPicPr>
        <p:blipFill>
          <a:blip r:embed="rId3"/>
          <a:srcRect l="31125" t="14000" r="48375" b="10667"/>
          <a:stretch>
            <a:fillRect/>
          </a:stretch>
        </p:blipFill>
        <p:spPr>
          <a:xfrm>
            <a:off x="7696200" y="3810000"/>
            <a:ext cx="1227561" cy="2537467"/>
          </a:xfrm>
          <a:prstGeom prst="rect">
            <a:avLst/>
          </a:prstGeom>
        </p:spPr>
      </p:pic>
      <p:pic>
        <p:nvPicPr>
          <p:cNvPr id="17" name="Picture 16" descr="w-powder-cut.png"/>
          <p:cNvPicPr>
            <a:picLocks noChangeAspect="1"/>
          </p:cNvPicPr>
          <p:nvPr/>
        </p:nvPicPr>
        <p:blipFill>
          <a:blip r:embed="rId4"/>
          <a:srcRect l="17625" t="21333" r="55500" b="18000"/>
          <a:stretch>
            <a:fillRect/>
          </a:stretch>
        </p:blipFill>
        <p:spPr>
          <a:xfrm>
            <a:off x="6858000" y="990600"/>
            <a:ext cx="2076450" cy="263660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 dirty="0">
              <a:latin typeface="Tahoma" pitchFamily="-84" charset="0"/>
            </a:endParaRPr>
          </a:p>
        </p:txBody>
      </p:sp>
      <p:sp>
        <p:nvSpPr>
          <p:cNvPr id="7065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7066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FEMC energy resolution study</a:t>
            </a:r>
          </a:p>
        </p:txBody>
      </p:sp>
      <p:pic>
        <p:nvPicPr>
          <p:cNvPr id="70661" name="Picture 6" descr="femc-orig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219200"/>
            <a:ext cx="7077075" cy="419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2" name="TextBox 7"/>
          <p:cNvSpPr txBox="1">
            <a:spLocks noChangeArrowheads="1"/>
          </p:cNvSpPr>
          <p:nvPr/>
        </p:nvSpPr>
        <p:spPr bwMode="auto">
          <a:xfrm>
            <a:off x="1703387" y="6019800"/>
            <a:ext cx="74406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008000"/>
                </a:solidFill>
              </a:rPr>
              <a:t>-&gt; good agreement with original MC studies and measured data  </a:t>
            </a:r>
          </a:p>
        </p:txBody>
      </p:sp>
      <p:sp>
        <p:nvSpPr>
          <p:cNvPr id="70663" name="Rectangle 3"/>
          <p:cNvSpPr txBox="1">
            <a:spLocks noChangeArrowheads="1"/>
          </p:cNvSpPr>
          <p:nvPr/>
        </p:nvSpPr>
        <p:spPr bwMode="auto">
          <a:xfrm>
            <a:off x="304800" y="5486400"/>
            <a:ext cx="8077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16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“Realistic” </a:t>
            </a:r>
            <a:r>
              <a:rPr lang="en-US" sz="16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digitization stands for: </a:t>
            </a:r>
            <a:r>
              <a:rPr lang="en-US" sz="16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40MHz </a:t>
            </a:r>
            <a:r>
              <a:rPr lang="en-US" sz="1600" dirty="0" err="1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SiPM</a:t>
            </a:r>
            <a:r>
              <a:rPr lang="en-US" sz="16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noise in 50ns gate; 4m attenuation length;</a:t>
            </a:r>
            <a:r>
              <a:rPr lang="en-US" sz="16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5 </a:t>
            </a:r>
            <a:r>
              <a:rPr lang="en-US" sz="16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pixel single tower threshold; 70% light reflection on upstream fiber end;   </a:t>
            </a:r>
          </a:p>
        </p:txBody>
      </p:sp>
      <p:sp>
        <p:nvSpPr>
          <p:cNvPr id="70664" name="TextBox 10"/>
          <p:cNvSpPr txBox="1">
            <a:spLocks noChangeArrowheads="1"/>
          </p:cNvSpPr>
          <p:nvPr/>
        </p:nvSpPr>
        <p:spPr bwMode="auto">
          <a:xfrm>
            <a:off x="4419600" y="762000"/>
            <a:ext cx="4556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u="sng" dirty="0">
                <a:solidFill>
                  <a:srgbClr val="1F497D"/>
                </a:solidFill>
              </a:rPr>
              <a:t>3 degree track-to-tower-axis incident angle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 rot="19734572">
            <a:off x="5645680" y="2354043"/>
            <a:ext cx="389412" cy="818223"/>
          </a:xfrm>
          <a:prstGeom prst="rect">
            <a:avLst/>
          </a:prstGeom>
          <a:solidFill>
            <a:srgbClr val="0000FF">
              <a:alpha val="11000"/>
            </a:srgbClr>
          </a:solidFill>
          <a:ln w="127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Can 113"/>
          <p:cNvSpPr/>
          <p:nvPr/>
        </p:nvSpPr>
        <p:spPr>
          <a:xfrm rot="14204899">
            <a:off x="6107520" y="2083780"/>
            <a:ext cx="818878" cy="540483"/>
          </a:xfrm>
          <a:prstGeom prst="can">
            <a:avLst>
              <a:gd name="adj" fmla="val 40125"/>
            </a:avLst>
          </a:prstGeom>
          <a:solidFill>
            <a:srgbClr val="0000FF">
              <a:alpha val="32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Can 147"/>
          <p:cNvSpPr/>
          <p:nvPr/>
        </p:nvSpPr>
        <p:spPr>
          <a:xfrm rot="14510701">
            <a:off x="8201766" y="993431"/>
            <a:ext cx="95927" cy="759631"/>
          </a:xfrm>
          <a:prstGeom prst="can">
            <a:avLst/>
          </a:prstGeom>
          <a:solidFill>
            <a:srgbClr val="FFFF00">
              <a:alpha val="21000"/>
            </a:srgbClr>
          </a:solidFill>
          <a:ln w="127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/>
          <p:cNvSpPr/>
          <p:nvPr/>
        </p:nvSpPr>
        <p:spPr>
          <a:xfrm rot="19645592">
            <a:off x="6339176" y="1942150"/>
            <a:ext cx="368511" cy="822079"/>
          </a:xfrm>
          <a:prstGeom prst="rect">
            <a:avLst/>
          </a:prstGeom>
          <a:solidFill>
            <a:srgbClr val="0000FF">
              <a:alpha val="9000"/>
            </a:srgbClr>
          </a:solidFill>
          <a:ln w="127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227" name="Rectangle 226"/>
          <p:cNvSpPr/>
          <p:nvPr/>
        </p:nvSpPr>
        <p:spPr>
          <a:xfrm rot="19826606">
            <a:off x="3682841" y="2172174"/>
            <a:ext cx="1548017" cy="2876555"/>
          </a:xfrm>
          <a:prstGeom prst="rect">
            <a:avLst/>
          </a:prstGeom>
          <a:solidFill>
            <a:srgbClr val="0000FF">
              <a:alpha val="9000"/>
            </a:srgbClr>
          </a:solidFill>
          <a:ln w="127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Can 149"/>
          <p:cNvSpPr/>
          <p:nvPr/>
        </p:nvSpPr>
        <p:spPr>
          <a:xfrm rot="14664977">
            <a:off x="7173071" y="1261014"/>
            <a:ext cx="818878" cy="978087"/>
          </a:xfrm>
          <a:prstGeom prst="can">
            <a:avLst>
              <a:gd name="adj" fmla="val 31862"/>
            </a:avLst>
          </a:prstGeom>
          <a:solidFill>
            <a:srgbClr val="FF0000">
              <a:alpha val="32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Rectangle 218"/>
          <p:cNvSpPr/>
          <p:nvPr/>
        </p:nvSpPr>
        <p:spPr>
          <a:xfrm rot="20106218">
            <a:off x="7196651" y="1342300"/>
            <a:ext cx="772911" cy="814928"/>
          </a:xfrm>
          <a:prstGeom prst="rect">
            <a:avLst/>
          </a:prstGeom>
          <a:solidFill>
            <a:srgbClr val="0000FF">
              <a:alpha val="9000"/>
            </a:srgbClr>
          </a:solidFill>
          <a:ln w="127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2" name="Can 231"/>
          <p:cNvSpPr/>
          <p:nvPr/>
        </p:nvSpPr>
        <p:spPr>
          <a:xfrm rot="14607642">
            <a:off x="7958481" y="1604778"/>
            <a:ext cx="427962" cy="193975"/>
          </a:xfrm>
          <a:prstGeom prst="can">
            <a:avLst>
              <a:gd name="adj" fmla="val 50000"/>
            </a:avLst>
          </a:prstGeom>
          <a:solidFill>
            <a:srgbClr val="0000FF">
              <a:alpha val="32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Can 101"/>
          <p:cNvSpPr/>
          <p:nvPr/>
        </p:nvSpPr>
        <p:spPr>
          <a:xfrm rot="14253406">
            <a:off x="6635731" y="1814047"/>
            <a:ext cx="818878" cy="424525"/>
          </a:xfrm>
          <a:prstGeom prst="can">
            <a:avLst>
              <a:gd name="adj" fmla="val 50000"/>
            </a:avLst>
          </a:prstGeom>
          <a:solidFill>
            <a:srgbClr val="0000FF">
              <a:alpha val="32000"/>
            </a:srgbClr>
          </a:solidFill>
          <a:ln w="254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/>
          <p:cNvSpPr/>
          <p:nvPr/>
        </p:nvSpPr>
        <p:spPr>
          <a:xfrm rot="19779061">
            <a:off x="6941644" y="1599088"/>
            <a:ext cx="238773" cy="817108"/>
          </a:xfrm>
          <a:prstGeom prst="rect">
            <a:avLst/>
          </a:prstGeom>
          <a:solidFill>
            <a:srgbClr val="0000FF">
              <a:alpha val="9000"/>
            </a:srgbClr>
          </a:solidFill>
          <a:ln w="127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Isosceles Triangle 268"/>
          <p:cNvSpPr/>
          <p:nvPr/>
        </p:nvSpPr>
        <p:spPr>
          <a:xfrm rot="14437902">
            <a:off x="5902698" y="1327565"/>
            <a:ext cx="50459" cy="2774485"/>
          </a:xfrm>
          <a:prstGeom prst="triangle">
            <a:avLst/>
          </a:prstGeom>
          <a:solidFill>
            <a:srgbClr val="FFFF00">
              <a:alpha val="43000"/>
            </a:srgbClr>
          </a:solidFill>
          <a:ln>
            <a:solidFill>
              <a:srgbClr val="0000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Rectangle 182"/>
          <p:cNvSpPr>
            <a:spLocks noChangeArrowheads="1"/>
          </p:cNvSpPr>
          <p:nvPr/>
        </p:nvSpPr>
        <p:spPr bwMode="auto">
          <a:xfrm rot="20009129">
            <a:off x="8102988" y="835896"/>
            <a:ext cx="89369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800" dirty="0">
                <a:latin typeface="Symbol" charset="2"/>
              </a:rPr>
              <a:t>q</a:t>
            </a:r>
            <a:r>
              <a:rPr lang="en-US" sz="800" dirty="0" smtClean="0">
                <a:latin typeface="Calibri" charset="0"/>
              </a:rPr>
              <a:t>=10.03 </a:t>
            </a:r>
            <a:r>
              <a:rPr lang="en-US" sz="800" dirty="0">
                <a:latin typeface="Calibri" charset="0"/>
              </a:rPr>
              <a:t>mrad</a:t>
            </a:r>
          </a:p>
        </p:txBody>
      </p:sp>
      <p:sp>
        <p:nvSpPr>
          <p:cNvPr id="101" name="Rectangle 100"/>
          <p:cNvSpPr/>
          <p:nvPr/>
        </p:nvSpPr>
        <p:spPr>
          <a:xfrm rot="20257593">
            <a:off x="8385721" y="1353968"/>
            <a:ext cx="136641" cy="422902"/>
          </a:xfrm>
          <a:prstGeom prst="rect">
            <a:avLst/>
          </a:prstGeom>
          <a:solidFill>
            <a:srgbClr val="3366FF">
              <a:alpha val="7000"/>
            </a:srgbClr>
          </a:solidFill>
          <a:ln>
            <a:solidFill>
              <a:srgbClr val="FF00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 rot="20257593">
            <a:off x="8232366" y="1419681"/>
            <a:ext cx="131305" cy="436162"/>
          </a:xfrm>
          <a:prstGeom prst="rect">
            <a:avLst/>
          </a:prstGeom>
          <a:solidFill>
            <a:srgbClr val="3366FF">
              <a:alpha val="7000"/>
            </a:srgbClr>
          </a:solidFill>
          <a:ln>
            <a:solidFill>
              <a:srgbClr val="FF00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Oval 154"/>
          <p:cNvSpPr/>
          <p:nvPr/>
        </p:nvSpPr>
        <p:spPr>
          <a:xfrm rot="20257593">
            <a:off x="8418323" y="1554152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 rot="20257593">
            <a:off x="5157600" y="3159473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 rot="20257593">
            <a:off x="5373464" y="3054402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 rot="20257593">
            <a:off x="6248836" y="2623438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 rot="20257593">
            <a:off x="6464738" y="2515942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 rot="20257593">
            <a:off x="6675720" y="2412071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 rot="20257593">
            <a:off x="6893332" y="2304936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 rot="20257593">
            <a:off x="7118419" y="2195325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 rot="20257593">
            <a:off x="7338129" y="2085954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 rot="20257593">
            <a:off x="7562676" y="1975405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 rot="20257593">
            <a:off x="7782696" y="1867084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 rot="20257593">
            <a:off x="7994536" y="1763994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 rot="20257593">
            <a:off x="4713455" y="3378135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 rot="20257593">
            <a:off x="4934677" y="3270425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8" name="Straight Arrow Connector 97"/>
          <p:cNvCxnSpPr/>
          <p:nvPr/>
        </p:nvCxnSpPr>
        <p:spPr>
          <a:xfrm flipV="1">
            <a:off x="5850631" y="2175653"/>
            <a:ext cx="299384" cy="164044"/>
          </a:xfrm>
          <a:prstGeom prst="straightConnector1">
            <a:avLst/>
          </a:prstGeom>
          <a:ln w="15875">
            <a:solidFill>
              <a:srgbClr val="000090"/>
            </a:solidFill>
            <a:headEnd type="stealth" w="med" len="sm"/>
            <a:tailEnd type="stealth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5" name="TextBox 104"/>
          <p:cNvSpPr txBox="1"/>
          <p:nvPr/>
        </p:nvSpPr>
        <p:spPr>
          <a:xfrm rot="20037243">
            <a:off x="6090276" y="1960882"/>
            <a:ext cx="536561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1.512 m</a:t>
            </a:r>
            <a:endParaRPr lang="en-US" sz="800" dirty="0"/>
          </a:p>
        </p:txBody>
      </p:sp>
      <p:cxnSp>
        <p:nvCxnSpPr>
          <p:cNvPr id="136" name="Straight Arrow Connector 135"/>
          <p:cNvCxnSpPr/>
          <p:nvPr/>
        </p:nvCxnSpPr>
        <p:spPr>
          <a:xfrm flipV="1">
            <a:off x="4613223" y="2521910"/>
            <a:ext cx="1192404" cy="672286"/>
          </a:xfrm>
          <a:prstGeom prst="straightConnector1">
            <a:avLst/>
          </a:prstGeom>
          <a:ln w="6350">
            <a:solidFill>
              <a:srgbClr val="000090"/>
            </a:solidFill>
            <a:headEnd type="stealth" w="lg" len="lg"/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6" name="TextBox 145"/>
          <p:cNvSpPr txBox="1"/>
          <p:nvPr/>
        </p:nvSpPr>
        <p:spPr>
          <a:xfrm rot="19952119">
            <a:off x="4722613" y="2686518"/>
            <a:ext cx="834483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5.475 m</a:t>
            </a:r>
            <a:endParaRPr lang="en-US" sz="800" dirty="0"/>
          </a:p>
        </p:txBody>
      </p:sp>
      <p:sp>
        <p:nvSpPr>
          <p:cNvPr id="154" name="Oval 153"/>
          <p:cNvSpPr/>
          <p:nvPr/>
        </p:nvSpPr>
        <p:spPr>
          <a:xfrm rot="20257593">
            <a:off x="8205075" y="1659138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TextBox 156"/>
          <p:cNvSpPr txBox="1"/>
          <p:nvPr/>
        </p:nvSpPr>
        <p:spPr>
          <a:xfrm rot="20257593">
            <a:off x="4660434" y="3434555"/>
            <a:ext cx="146350" cy="276999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IP</a:t>
            </a:r>
            <a:endParaRPr lang="en-US" sz="1200" dirty="0"/>
          </a:p>
        </p:txBody>
      </p:sp>
      <p:cxnSp>
        <p:nvCxnSpPr>
          <p:cNvPr id="158" name="Straight Connector 157"/>
          <p:cNvCxnSpPr/>
          <p:nvPr/>
        </p:nvCxnSpPr>
        <p:spPr>
          <a:xfrm rot="14857593" flipV="1">
            <a:off x="4472275" y="3220381"/>
            <a:ext cx="346048" cy="19023"/>
          </a:xfrm>
          <a:prstGeom prst="line">
            <a:avLst/>
          </a:prstGeom>
          <a:ln w="6350">
            <a:solidFill>
              <a:srgbClr val="00009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6" name="Straight Arrow Connector 165"/>
          <p:cNvCxnSpPr/>
          <p:nvPr/>
        </p:nvCxnSpPr>
        <p:spPr>
          <a:xfrm flipV="1">
            <a:off x="4876853" y="3264870"/>
            <a:ext cx="1050920" cy="497762"/>
          </a:xfrm>
          <a:prstGeom prst="straightConnector1">
            <a:avLst/>
          </a:prstGeom>
          <a:ln w="6350">
            <a:solidFill>
              <a:srgbClr val="000090"/>
            </a:solidFill>
            <a:headEnd type="stealth" w="lg" len="lg"/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0" name="TextBox 169"/>
          <p:cNvSpPr txBox="1"/>
          <p:nvPr/>
        </p:nvSpPr>
        <p:spPr>
          <a:xfrm rot="20047294">
            <a:off x="5150267" y="3300302"/>
            <a:ext cx="535703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4.50 m</a:t>
            </a:r>
            <a:endParaRPr lang="en-US" sz="800" dirty="0"/>
          </a:p>
        </p:txBody>
      </p:sp>
      <p:sp>
        <p:nvSpPr>
          <p:cNvPr id="172" name="Rectangle 171"/>
          <p:cNvSpPr/>
          <p:nvPr/>
        </p:nvSpPr>
        <p:spPr>
          <a:xfrm rot="20257593">
            <a:off x="6891474" y="1905496"/>
            <a:ext cx="751777" cy="215444"/>
          </a:xfrm>
          <a:prstGeom prst="rect">
            <a:avLst/>
          </a:prstGeom>
          <a:ln w="15875">
            <a:noFill/>
          </a:ln>
        </p:spPr>
        <p:txBody>
          <a:bodyPr wrap="square">
            <a:spAutoFit/>
          </a:bodyPr>
          <a:lstStyle/>
          <a:p>
            <a:r>
              <a:rPr lang="en-US" sz="800" dirty="0" smtClean="0">
                <a:latin typeface="Symbol"/>
              </a:rPr>
              <a:t>q</a:t>
            </a:r>
            <a:r>
              <a:rPr lang="en-US" sz="800" dirty="0" smtClean="0"/>
              <a:t>=10 mrad</a:t>
            </a:r>
            <a:endParaRPr lang="en-US" sz="800" dirty="0"/>
          </a:p>
        </p:txBody>
      </p:sp>
      <p:sp>
        <p:nvSpPr>
          <p:cNvPr id="185" name="TextBox 184"/>
          <p:cNvSpPr txBox="1"/>
          <p:nvPr/>
        </p:nvSpPr>
        <p:spPr>
          <a:xfrm rot="3945896">
            <a:off x="5779060" y="2482196"/>
            <a:ext cx="758785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.9 cm (p</a:t>
            </a:r>
            <a:r>
              <a:rPr lang="en-US" sz="800" baseline="-25000" dirty="0" smtClean="0"/>
              <a:t>o</a:t>
            </a:r>
            <a:r>
              <a:rPr lang="en-US" sz="800" dirty="0" smtClean="0"/>
              <a:t>/2.5)</a:t>
            </a:r>
            <a:endParaRPr lang="en-US" sz="800" dirty="0"/>
          </a:p>
        </p:txBody>
      </p:sp>
      <p:sp>
        <p:nvSpPr>
          <p:cNvPr id="183" name="TextBox 182"/>
          <p:cNvSpPr txBox="1"/>
          <p:nvPr/>
        </p:nvSpPr>
        <p:spPr>
          <a:xfrm rot="20092928">
            <a:off x="7963580" y="1263675"/>
            <a:ext cx="169752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ZDC</a:t>
            </a:r>
            <a:endParaRPr lang="en-US" sz="800" dirty="0"/>
          </a:p>
        </p:txBody>
      </p:sp>
      <p:sp>
        <p:nvSpPr>
          <p:cNvPr id="194" name="Rectangle 193"/>
          <p:cNvSpPr/>
          <p:nvPr/>
        </p:nvSpPr>
        <p:spPr>
          <a:xfrm rot="19889296">
            <a:off x="4943944" y="2879112"/>
            <a:ext cx="750579" cy="215444"/>
          </a:xfrm>
          <a:prstGeom prst="rect">
            <a:avLst/>
          </a:prstGeom>
          <a:ln w="15875">
            <a:noFill/>
          </a:ln>
        </p:spPr>
        <p:txBody>
          <a:bodyPr wrap="square">
            <a:spAutoFit/>
          </a:bodyPr>
          <a:lstStyle/>
          <a:p>
            <a:r>
              <a:rPr lang="en-US" sz="800" dirty="0" smtClean="0">
                <a:latin typeface="Symbol"/>
              </a:rPr>
              <a:t>q</a:t>
            </a:r>
            <a:r>
              <a:rPr lang="en-US" sz="800" dirty="0" smtClean="0"/>
              <a:t>=10 mrad</a:t>
            </a:r>
            <a:endParaRPr lang="en-US" sz="800" dirty="0"/>
          </a:p>
        </p:txBody>
      </p:sp>
      <p:sp>
        <p:nvSpPr>
          <p:cNvPr id="171" name="Rectangle 170"/>
          <p:cNvSpPr/>
          <p:nvPr/>
        </p:nvSpPr>
        <p:spPr>
          <a:xfrm rot="3864700">
            <a:off x="6540905" y="2269806"/>
            <a:ext cx="713561" cy="215444"/>
          </a:xfrm>
          <a:prstGeom prst="rect">
            <a:avLst/>
          </a:prstGeom>
          <a:ln w="15875">
            <a:noFill/>
          </a:ln>
        </p:spPr>
        <p:txBody>
          <a:bodyPr wrap="square">
            <a:spAutoFit/>
          </a:bodyPr>
          <a:lstStyle/>
          <a:p>
            <a:r>
              <a:rPr lang="en-US" sz="800" dirty="0" smtClean="0">
                <a:latin typeface="Symbol"/>
              </a:rPr>
              <a:t>Q</a:t>
            </a:r>
            <a:r>
              <a:rPr lang="en-US" sz="800" dirty="0" smtClean="0"/>
              <a:t>=6.2 mrad</a:t>
            </a:r>
            <a:endParaRPr lang="en-US" sz="800" dirty="0"/>
          </a:p>
        </p:txBody>
      </p:sp>
      <p:cxnSp>
        <p:nvCxnSpPr>
          <p:cNvPr id="198" name="Straight Arrow Connector 197"/>
          <p:cNvCxnSpPr/>
          <p:nvPr/>
        </p:nvCxnSpPr>
        <p:spPr>
          <a:xfrm flipV="1">
            <a:off x="6535399" y="1813078"/>
            <a:ext cx="264700" cy="164548"/>
          </a:xfrm>
          <a:prstGeom prst="straightConnector1">
            <a:avLst/>
          </a:prstGeom>
          <a:ln w="15875">
            <a:solidFill>
              <a:srgbClr val="000090"/>
            </a:solidFill>
            <a:headEnd type="stealth" w="med" len="sm"/>
            <a:tailEnd type="stealth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0" name="TextBox 199"/>
          <p:cNvSpPr txBox="1"/>
          <p:nvPr/>
        </p:nvSpPr>
        <p:spPr>
          <a:xfrm rot="19788369">
            <a:off x="6296904" y="1712456"/>
            <a:ext cx="519658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1.53m</a:t>
            </a:r>
            <a:endParaRPr lang="en-US" sz="800" dirty="0"/>
          </a:p>
        </p:txBody>
      </p:sp>
      <p:sp>
        <p:nvSpPr>
          <p:cNvPr id="201" name="TextBox 200"/>
          <p:cNvSpPr txBox="1"/>
          <p:nvPr/>
        </p:nvSpPr>
        <p:spPr>
          <a:xfrm rot="20257593">
            <a:off x="6641728" y="1590011"/>
            <a:ext cx="489482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0.81 m</a:t>
            </a:r>
            <a:endParaRPr lang="en-US" sz="800" dirty="0"/>
          </a:p>
        </p:txBody>
      </p:sp>
      <p:sp>
        <p:nvSpPr>
          <p:cNvPr id="202" name="TextBox 201"/>
          <p:cNvSpPr txBox="1"/>
          <p:nvPr/>
        </p:nvSpPr>
        <p:spPr>
          <a:xfrm rot="20051366">
            <a:off x="5384460" y="2240663"/>
            <a:ext cx="614904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1.95 m</a:t>
            </a:r>
            <a:endParaRPr lang="en-US" sz="800" dirty="0"/>
          </a:p>
        </p:txBody>
      </p:sp>
      <p:sp>
        <p:nvSpPr>
          <p:cNvPr id="203" name="TextBox 202"/>
          <p:cNvSpPr txBox="1"/>
          <p:nvPr/>
        </p:nvSpPr>
        <p:spPr>
          <a:xfrm rot="20003463">
            <a:off x="5704495" y="2009823"/>
            <a:ext cx="575057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0.993 m</a:t>
            </a:r>
            <a:endParaRPr lang="en-US" sz="800" dirty="0"/>
          </a:p>
        </p:txBody>
      </p:sp>
      <p:sp>
        <p:nvSpPr>
          <p:cNvPr id="217" name="TextBox 216"/>
          <p:cNvSpPr txBox="1"/>
          <p:nvPr/>
        </p:nvSpPr>
        <p:spPr>
          <a:xfrm rot="20257593">
            <a:off x="7033830" y="1929938"/>
            <a:ext cx="656618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neutrons</a:t>
            </a:r>
            <a:endParaRPr lang="en-US" sz="800" dirty="0"/>
          </a:p>
        </p:txBody>
      </p:sp>
      <p:sp>
        <p:nvSpPr>
          <p:cNvPr id="218" name="TextBox 217"/>
          <p:cNvSpPr txBox="1"/>
          <p:nvPr/>
        </p:nvSpPr>
        <p:spPr>
          <a:xfrm rot="20052527">
            <a:off x="7323362" y="1503698"/>
            <a:ext cx="642186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Ion beam</a:t>
            </a:r>
            <a:endParaRPr lang="en-US" sz="800" dirty="0"/>
          </a:p>
        </p:txBody>
      </p:sp>
      <p:sp>
        <p:nvSpPr>
          <p:cNvPr id="28" name="TextBox 27"/>
          <p:cNvSpPr txBox="1"/>
          <p:nvPr/>
        </p:nvSpPr>
        <p:spPr>
          <a:xfrm rot="20257593">
            <a:off x="5156628" y="3198169"/>
            <a:ext cx="165547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</a:t>
            </a:r>
            <a:endParaRPr lang="en-US" sz="800" dirty="0"/>
          </a:p>
        </p:txBody>
      </p:sp>
      <p:sp>
        <p:nvSpPr>
          <p:cNvPr id="29" name="TextBox 28"/>
          <p:cNvSpPr txBox="1"/>
          <p:nvPr/>
        </p:nvSpPr>
        <p:spPr>
          <a:xfrm rot="20257593">
            <a:off x="5583726" y="2992101"/>
            <a:ext cx="148474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4</a:t>
            </a:r>
            <a:endParaRPr lang="en-US" sz="800" dirty="0"/>
          </a:p>
        </p:txBody>
      </p:sp>
      <p:sp>
        <p:nvSpPr>
          <p:cNvPr id="30" name="TextBox 29"/>
          <p:cNvSpPr txBox="1"/>
          <p:nvPr/>
        </p:nvSpPr>
        <p:spPr>
          <a:xfrm rot="20257593">
            <a:off x="6027021" y="2771360"/>
            <a:ext cx="159565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6</a:t>
            </a:r>
            <a:endParaRPr lang="en-US" sz="800" dirty="0"/>
          </a:p>
        </p:txBody>
      </p:sp>
      <p:sp>
        <p:nvSpPr>
          <p:cNvPr id="31" name="TextBox 30"/>
          <p:cNvSpPr txBox="1"/>
          <p:nvPr/>
        </p:nvSpPr>
        <p:spPr>
          <a:xfrm rot="20257593">
            <a:off x="6461274" y="2563015"/>
            <a:ext cx="149346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8</a:t>
            </a:r>
            <a:endParaRPr lang="en-US" sz="800" dirty="0"/>
          </a:p>
        </p:txBody>
      </p:sp>
      <p:sp>
        <p:nvSpPr>
          <p:cNvPr id="110" name="TextBox 109"/>
          <p:cNvSpPr txBox="1"/>
          <p:nvPr/>
        </p:nvSpPr>
        <p:spPr>
          <a:xfrm rot="20257593">
            <a:off x="7319653" y="2129963"/>
            <a:ext cx="182349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12</a:t>
            </a:r>
            <a:endParaRPr lang="en-US" sz="800" dirty="0"/>
          </a:p>
        </p:txBody>
      </p:sp>
      <p:sp>
        <p:nvSpPr>
          <p:cNvPr id="111" name="TextBox 110"/>
          <p:cNvSpPr txBox="1"/>
          <p:nvPr/>
        </p:nvSpPr>
        <p:spPr>
          <a:xfrm rot="20257593">
            <a:off x="7765956" y="1916555"/>
            <a:ext cx="164430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14</a:t>
            </a:r>
            <a:endParaRPr lang="en-US" sz="800" dirty="0"/>
          </a:p>
        </p:txBody>
      </p:sp>
      <p:sp>
        <p:nvSpPr>
          <p:cNvPr id="156" name="TextBox 155"/>
          <p:cNvSpPr txBox="1"/>
          <p:nvPr/>
        </p:nvSpPr>
        <p:spPr>
          <a:xfrm rot="20257593">
            <a:off x="8201204" y="1708846"/>
            <a:ext cx="139454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16</a:t>
            </a:r>
            <a:endParaRPr lang="en-US" sz="800" dirty="0"/>
          </a:p>
        </p:txBody>
      </p:sp>
      <p:sp>
        <p:nvSpPr>
          <p:cNvPr id="32" name="TextBox 31"/>
          <p:cNvSpPr txBox="1"/>
          <p:nvPr/>
        </p:nvSpPr>
        <p:spPr>
          <a:xfrm rot="20257593">
            <a:off x="6871411" y="2349798"/>
            <a:ext cx="174628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10</a:t>
            </a:r>
            <a:endParaRPr lang="en-US" sz="800" dirty="0"/>
          </a:p>
        </p:txBody>
      </p:sp>
      <p:cxnSp>
        <p:nvCxnSpPr>
          <p:cNvPr id="103" name="Straight Connector 102"/>
          <p:cNvCxnSpPr/>
          <p:nvPr/>
        </p:nvCxnSpPr>
        <p:spPr>
          <a:xfrm rot="16200000" flipH="1">
            <a:off x="3927676" y="4213462"/>
            <a:ext cx="2419823" cy="835264"/>
          </a:xfrm>
          <a:prstGeom prst="line">
            <a:avLst/>
          </a:prstGeom>
          <a:ln w="6350">
            <a:solidFill>
              <a:srgbClr val="00009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7" name="Rectangle 96"/>
          <p:cNvSpPr/>
          <p:nvPr/>
        </p:nvSpPr>
        <p:spPr>
          <a:xfrm rot="20257593">
            <a:off x="8119569" y="1501363"/>
            <a:ext cx="105207" cy="410086"/>
          </a:xfrm>
          <a:prstGeom prst="rect">
            <a:avLst/>
          </a:prstGeom>
          <a:solidFill>
            <a:srgbClr val="3366FF">
              <a:alpha val="7000"/>
            </a:srgbClr>
          </a:solidFill>
          <a:ln>
            <a:solidFill>
              <a:srgbClr val="FF00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4" name="Straight Connector 93"/>
          <p:cNvCxnSpPr/>
          <p:nvPr/>
        </p:nvCxnSpPr>
        <p:spPr>
          <a:xfrm rot="16200000" flipV="1">
            <a:off x="4508825" y="3598087"/>
            <a:ext cx="757398" cy="348250"/>
          </a:xfrm>
          <a:prstGeom prst="line">
            <a:avLst/>
          </a:prstGeom>
          <a:ln w="6350">
            <a:solidFill>
              <a:srgbClr val="00009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1" name="TextBox 160"/>
          <p:cNvSpPr txBox="1"/>
          <p:nvPr/>
        </p:nvSpPr>
        <p:spPr>
          <a:xfrm rot="19958453">
            <a:off x="6721932" y="1344743"/>
            <a:ext cx="517705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0.83m</a:t>
            </a:r>
            <a:endParaRPr lang="en-US" sz="800" dirty="0"/>
          </a:p>
        </p:txBody>
      </p:sp>
      <p:cxnSp>
        <p:nvCxnSpPr>
          <p:cNvPr id="162" name="Straight Connector 161"/>
          <p:cNvCxnSpPr/>
          <p:nvPr/>
        </p:nvCxnSpPr>
        <p:spPr>
          <a:xfrm rot="16200000" flipV="1">
            <a:off x="6863589" y="1899550"/>
            <a:ext cx="874914" cy="300650"/>
          </a:xfrm>
          <a:prstGeom prst="line">
            <a:avLst/>
          </a:prstGeom>
          <a:ln w="6350">
            <a:solidFill>
              <a:srgbClr val="00009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4" name="Straight Arrow Connector 163"/>
          <p:cNvCxnSpPr/>
          <p:nvPr/>
        </p:nvCxnSpPr>
        <p:spPr>
          <a:xfrm flipV="1">
            <a:off x="6959574" y="1539591"/>
            <a:ext cx="115933" cy="69385"/>
          </a:xfrm>
          <a:prstGeom prst="straightConnector1">
            <a:avLst/>
          </a:prstGeom>
          <a:ln w="15875">
            <a:solidFill>
              <a:srgbClr val="000090"/>
            </a:solidFill>
            <a:headEnd type="stealth" w="med" len="sm"/>
            <a:tailEnd type="stealth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9" name="TextBox 98"/>
          <p:cNvSpPr txBox="1"/>
          <p:nvPr/>
        </p:nvSpPr>
        <p:spPr>
          <a:xfrm rot="3990882">
            <a:off x="7374285" y="1941113"/>
            <a:ext cx="8925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0.1678 </a:t>
            </a:r>
            <a:r>
              <a:rPr lang="en-US" sz="800" dirty="0" smtClean="0">
                <a:solidFill>
                  <a:srgbClr val="000000"/>
                </a:solidFill>
              </a:rPr>
              <a:t>m</a:t>
            </a:r>
            <a:endParaRPr lang="en-US" sz="800" dirty="0">
              <a:solidFill>
                <a:srgbClr val="000000"/>
              </a:solidFill>
            </a:endParaRPr>
          </a:p>
        </p:txBody>
      </p:sp>
      <p:cxnSp>
        <p:nvCxnSpPr>
          <p:cNvPr id="116" name="Straight Connector 115"/>
          <p:cNvCxnSpPr/>
          <p:nvPr/>
        </p:nvCxnSpPr>
        <p:spPr>
          <a:xfrm flipV="1">
            <a:off x="5904490" y="1062275"/>
            <a:ext cx="2790167" cy="1673823"/>
          </a:xfrm>
          <a:prstGeom prst="line">
            <a:avLst/>
          </a:prstGeom>
          <a:ln w="6350">
            <a:solidFill>
              <a:srgbClr val="00009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7" name="Can 136"/>
          <p:cNvSpPr/>
          <p:nvPr/>
        </p:nvSpPr>
        <p:spPr>
          <a:xfrm rot="14700000">
            <a:off x="6566677" y="2300801"/>
            <a:ext cx="58258" cy="344157"/>
          </a:xfrm>
          <a:prstGeom prst="can">
            <a:avLst/>
          </a:prstGeom>
          <a:solidFill>
            <a:srgbClr val="3366FF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Can 137"/>
          <p:cNvSpPr/>
          <p:nvPr/>
        </p:nvSpPr>
        <p:spPr>
          <a:xfrm rot="14580000">
            <a:off x="7124437" y="2066799"/>
            <a:ext cx="77270" cy="258914"/>
          </a:xfrm>
          <a:prstGeom prst="can">
            <a:avLst/>
          </a:prstGeom>
          <a:solidFill>
            <a:srgbClr val="3366FF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Can 146"/>
          <p:cNvSpPr/>
          <p:nvPr/>
        </p:nvSpPr>
        <p:spPr>
          <a:xfrm rot="14361474">
            <a:off x="6484343" y="2184499"/>
            <a:ext cx="88642" cy="348983"/>
          </a:xfrm>
          <a:prstGeom prst="can">
            <a:avLst/>
          </a:prstGeom>
          <a:solidFill>
            <a:srgbClr val="FFFF00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Can 150"/>
          <p:cNvSpPr/>
          <p:nvPr/>
        </p:nvSpPr>
        <p:spPr>
          <a:xfrm rot="14520000">
            <a:off x="7558719" y="1322744"/>
            <a:ext cx="83851" cy="790734"/>
          </a:xfrm>
          <a:prstGeom prst="can">
            <a:avLst/>
          </a:prstGeom>
          <a:solidFill>
            <a:srgbClr val="FFFF00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Can 151"/>
          <p:cNvSpPr/>
          <p:nvPr/>
        </p:nvSpPr>
        <p:spPr>
          <a:xfrm rot="14640000">
            <a:off x="7629225" y="1549717"/>
            <a:ext cx="101315" cy="786317"/>
          </a:xfrm>
          <a:prstGeom prst="can">
            <a:avLst/>
          </a:prstGeom>
          <a:solidFill>
            <a:srgbClr val="3366FF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Can 173"/>
          <p:cNvSpPr/>
          <p:nvPr/>
        </p:nvSpPr>
        <p:spPr>
          <a:xfrm rot="14270477">
            <a:off x="7034095" y="1897619"/>
            <a:ext cx="82824" cy="253743"/>
          </a:xfrm>
          <a:prstGeom prst="can">
            <a:avLst/>
          </a:prstGeom>
          <a:solidFill>
            <a:srgbClr val="FFFF00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5" name="Straight Connector 174"/>
          <p:cNvCxnSpPr/>
          <p:nvPr/>
        </p:nvCxnSpPr>
        <p:spPr>
          <a:xfrm flipV="1">
            <a:off x="7605973" y="1104788"/>
            <a:ext cx="1122048" cy="610186"/>
          </a:xfrm>
          <a:prstGeom prst="line">
            <a:avLst/>
          </a:prstGeom>
          <a:ln w="19050">
            <a:solidFill>
              <a:srgbClr val="00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8" name="Straight Arrow Connector 177"/>
          <p:cNvCxnSpPr>
            <a:stCxn id="152" idx="3"/>
          </p:cNvCxnSpPr>
          <p:nvPr/>
        </p:nvCxnSpPr>
        <p:spPr>
          <a:xfrm flipH="1" flipV="1">
            <a:off x="7954963" y="1515901"/>
            <a:ext cx="78288" cy="254625"/>
          </a:xfrm>
          <a:prstGeom prst="straightConnector1">
            <a:avLst/>
          </a:prstGeom>
          <a:ln w="6350">
            <a:solidFill>
              <a:srgbClr val="000090"/>
            </a:solidFill>
            <a:headEnd type="stealth" w="lg" len="lg"/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2" name="Straight Arrow Connector 191"/>
          <p:cNvCxnSpPr/>
          <p:nvPr/>
        </p:nvCxnSpPr>
        <p:spPr>
          <a:xfrm rot="16200000" flipH="1">
            <a:off x="6646736" y="2145655"/>
            <a:ext cx="109371" cy="62412"/>
          </a:xfrm>
          <a:prstGeom prst="straightConnector1">
            <a:avLst/>
          </a:prstGeom>
          <a:ln w="6350">
            <a:solidFill>
              <a:schemeClr val="tx1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5" name="Straight Arrow Connector 194"/>
          <p:cNvCxnSpPr/>
          <p:nvPr/>
        </p:nvCxnSpPr>
        <p:spPr>
          <a:xfrm rot="16200000" flipV="1">
            <a:off x="6718130" y="2302385"/>
            <a:ext cx="98183" cy="34085"/>
          </a:xfrm>
          <a:prstGeom prst="straightConnector1">
            <a:avLst/>
          </a:prstGeom>
          <a:ln w="6350">
            <a:solidFill>
              <a:schemeClr val="tx1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2" name="TextBox 221"/>
          <p:cNvSpPr txBox="1"/>
          <p:nvPr/>
        </p:nvSpPr>
        <p:spPr>
          <a:xfrm rot="3920164">
            <a:off x="7585221" y="1627330"/>
            <a:ext cx="61400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0.1733 m</a:t>
            </a:r>
            <a:endParaRPr lang="en-US" sz="800" dirty="0"/>
          </a:p>
        </p:txBody>
      </p:sp>
      <p:sp>
        <p:nvSpPr>
          <p:cNvPr id="233" name="Can 232"/>
          <p:cNvSpPr/>
          <p:nvPr/>
        </p:nvSpPr>
        <p:spPr>
          <a:xfrm rot="14561991">
            <a:off x="8083016" y="1528595"/>
            <a:ext cx="427962" cy="225293"/>
          </a:xfrm>
          <a:prstGeom prst="can">
            <a:avLst>
              <a:gd name="adj" fmla="val 50000"/>
            </a:avLst>
          </a:prstGeom>
          <a:solidFill>
            <a:srgbClr val="0000FF">
              <a:alpha val="32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4" name="Can 233"/>
          <p:cNvSpPr/>
          <p:nvPr/>
        </p:nvSpPr>
        <p:spPr>
          <a:xfrm rot="14629400">
            <a:off x="8227366" y="1446659"/>
            <a:ext cx="427962" cy="242866"/>
          </a:xfrm>
          <a:prstGeom prst="can">
            <a:avLst>
              <a:gd name="adj" fmla="val 50000"/>
            </a:avLst>
          </a:prstGeom>
          <a:solidFill>
            <a:srgbClr val="0000FF">
              <a:alpha val="32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6" name="Straight Arrow Connector 235"/>
          <p:cNvCxnSpPr/>
          <p:nvPr/>
        </p:nvCxnSpPr>
        <p:spPr>
          <a:xfrm rot="16200000" flipV="1">
            <a:off x="8381468" y="1443765"/>
            <a:ext cx="397543" cy="134194"/>
          </a:xfrm>
          <a:prstGeom prst="straightConnector1">
            <a:avLst/>
          </a:prstGeom>
          <a:ln w="6350">
            <a:solidFill>
              <a:srgbClr val="000090"/>
            </a:solidFill>
            <a:headEnd type="arrow" w="sm" len="sm"/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6" name="Straight Arrow Connector 245"/>
          <p:cNvCxnSpPr/>
          <p:nvPr/>
        </p:nvCxnSpPr>
        <p:spPr>
          <a:xfrm rot="16200000" flipH="1">
            <a:off x="8458457" y="1065847"/>
            <a:ext cx="109371" cy="62412"/>
          </a:xfrm>
          <a:prstGeom prst="straightConnector1">
            <a:avLst/>
          </a:prstGeom>
          <a:ln w="6350">
            <a:solidFill>
              <a:schemeClr val="tx1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9" name="TextBox 248"/>
          <p:cNvSpPr txBox="1"/>
          <p:nvPr/>
        </p:nvSpPr>
        <p:spPr>
          <a:xfrm rot="4054972">
            <a:off x="8511059" y="1190820"/>
            <a:ext cx="272555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0.32 m</a:t>
            </a:r>
            <a:endParaRPr lang="en-US" sz="800" dirty="0"/>
          </a:p>
        </p:txBody>
      </p:sp>
      <p:cxnSp>
        <p:nvCxnSpPr>
          <p:cNvPr id="250" name="Straight Connector 249"/>
          <p:cNvCxnSpPr/>
          <p:nvPr/>
        </p:nvCxnSpPr>
        <p:spPr>
          <a:xfrm rot="16200000" flipV="1">
            <a:off x="6790157" y="2013645"/>
            <a:ext cx="823665" cy="281919"/>
          </a:xfrm>
          <a:prstGeom prst="line">
            <a:avLst/>
          </a:prstGeom>
          <a:ln w="6350">
            <a:solidFill>
              <a:srgbClr val="00009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5" name="Can 114"/>
          <p:cNvSpPr/>
          <p:nvPr/>
        </p:nvSpPr>
        <p:spPr>
          <a:xfrm rot="14360232">
            <a:off x="5414948" y="2467502"/>
            <a:ext cx="818878" cy="587889"/>
          </a:xfrm>
          <a:prstGeom prst="can">
            <a:avLst>
              <a:gd name="adj" fmla="val 36514"/>
            </a:avLst>
          </a:prstGeom>
          <a:solidFill>
            <a:srgbClr val="FF0000">
              <a:alpha val="32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327830" y="1468263"/>
            <a:ext cx="8319506" cy="4107405"/>
          </a:xfrm>
          <a:prstGeom prst="line">
            <a:avLst/>
          </a:prstGeom>
          <a:ln w="15875">
            <a:solidFill>
              <a:srgbClr val="00009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 rot="20257593">
            <a:off x="5593231" y="2945003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 rot="20257593">
            <a:off x="5808611" y="2840170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 rot="20257593">
            <a:off x="6029218" y="2731561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6" name="Straight Connector 45"/>
          <p:cNvCxnSpPr>
            <a:stCxn id="90" idx="0"/>
            <a:endCxn id="90" idx="2"/>
          </p:cNvCxnSpPr>
          <p:nvPr/>
        </p:nvCxnSpPr>
        <p:spPr>
          <a:xfrm rot="16200000" flipH="1">
            <a:off x="5490042" y="2551893"/>
            <a:ext cx="700687" cy="422522"/>
          </a:xfrm>
          <a:prstGeom prst="line">
            <a:avLst/>
          </a:prstGeom>
          <a:ln w="15875">
            <a:solidFill>
              <a:srgbClr val="00009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7" name="Oval 86"/>
          <p:cNvSpPr/>
          <p:nvPr/>
        </p:nvSpPr>
        <p:spPr>
          <a:xfrm rot="20257593" flipV="1">
            <a:off x="5809233" y="2704574"/>
            <a:ext cx="37792" cy="26417"/>
          </a:xfrm>
          <a:prstGeom prst="ellipse">
            <a:avLst/>
          </a:prstGeom>
          <a:noFill/>
          <a:ln w="15875">
            <a:solidFill>
              <a:srgbClr val="0000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9" name="Straight Connector 138"/>
          <p:cNvCxnSpPr/>
          <p:nvPr/>
        </p:nvCxnSpPr>
        <p:spPr>
          <a:xfrm rot="14857593" flipV="1">
            <a:off x="5636418" y="2518068"/>
            <a:ext cx="346048" cy="19023"/>
          </a:xfrm>
          <a:prstGeom prst="line">
            <a:avLst/>
          </a:prstGeom>
          <a:ln w="6350">
            <a:solidFill>
              <a:srgbClr val="00009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5" name="Can 134"/>
          <p:cNvSpPr/>
          <p:nvPr/>
        </p:nvSpPr>
        <p:spPr>
          <a:xfrm rot="14520000">
            <a:off x="5815584" y="2551964"/>
            <a:ext cx="79857" cy="401993"/>
          </a:xfrm>
          <a:prstGeom prst="can">
            <a:avLst/>
          </a:prstGeom>
          <a:solidFill>
            <a:srgbClr val="FFFF00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an 139"/>
          <p:cNvSpPr/>
          <p:nvPr/>
        </p:nvSpPr>
        <p:spPr>
          <a:xfrm rot="14700000">
            <a:off x="5874928" y="2625163"/>
            <a:ext cx="59738" cy="397576"/>
          </a:xfrm>
          <a:prstGeom prst="can">
            <a:avLst/>
          </a:prstGeom>
          <a:solidFill>
            <a:srgbClr val="CCFFCC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1" name="Straight Arrow Connector 250"/>
          <p:cNvCxnSpPr/>
          <p:nvPr/>
        </p:nvCxnSpPr>
        <p:spPr>
          <a:xfrm rot="16200000" flipV="1">
            <a:off x="5438634" y="3058749"/>
            <a:ext cx="131699" cy="42648"/>
          </a:xfrm>
          <a:prstGeom prst="straightConnector1">
            <a:avLst/>
          </a:prstGeom>
          <a:ln w="6350">
            <a:solidFill>
              <a:schemeClr val="tx1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2" name="Straight Arrow Connector 251"/>
          <p:cNvCxnSpPr/>
          <p:nvPr/>
        </p:nvCxnSpPr>
        <p:spPr>
          <a:xfrm rot="16200000" flipH="1">
            <a:off x="5390446" y="2894201"/>
            <a:ext cx="109371" cy="62412"/>
          </a:xfrm>
          <a:prstGeom prst="straightConnector1">
            <a:avLst/>
          </a:prstGeom>
          <a:ln w="6350">
            <a:solidFill>
              <a:schemeClr val="tx1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2" name="Straight Arrow Connector 271"/>
          <p:cNvCxnSpPr/>
          <p:nvPr/>
        </p:nvCxnSpPr>
        <p:spPr>
          <a:xfrm rot="16200000" flipH="1">
            <a:off x="7529080" y="1789449"/>
            <a:ext cx="233888" cy="80102"/>
          </a:xfrm>
          <a:prstGeom prst="straightConnector1">
            <a:avLst/>
          </a:prstGeom>
          <a:ln w="6350">
            <a:solidFill>
              <a:srgbClr val="00009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3" name="Straight Connector 282"/>
          <p:cNvCxnSpPr/>
          <p:nvPr/>
        </p:nvCxnSpPr>
        <p:spPr>
          <a:xfrm flipV="1">
            <a:off x="4732061" y="751762"/>
            <a:ext cx="2528128" cy="2630996"/>
          </a:xfrm>
          <a:prstGeom prst="line">
            <a:avLst/>
          </a:prstGeom>
          <a:ln w="6350">
            <a:solidFill>
              <a:srgbClr val="00009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0" name="Straight Connector 289"/>
          <p:cNvCxnSpPr>
            <a:stCxn id="137" idx="1"/>
          </p:cNvCxnSpPr>
          <p:nvPr/>
        </p:nvCxnSpPr>
        <p:spPr>
          <a:xfrm rot="10800000" flipH="1">
            <a:off x="6439850" y="1358393"/>
            <a:ext cx="2409690" cy="1187210"/>
          </a:xfrm>
          <a:prstGeom prst="line">
            <a:avLst/>
          </a:prstGeom>
          <a:ln w="6350">
            <a:solidFill>
              <a:srgbClr val="00009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6" name="TextBox 295"/>
          <p:cNvSpPr txBox="1"/>
          <p:nvPr/>
        </p:nvSpPr>
        <p:spPr>
          <a:xfrm>
            <a:off x="5586368" y="5656340"/>
            <a:ext cx="138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90"/>
                </a:solidFill>
              </a:rPr>
              <a:t>x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297" name="TextBox 296"/>
          <p:cNvSpPr txBox="1"/>
          <p:nvPr/>
        </p:nvSpPr>
        <p:spPr>
          <a:xfrm>
            <a:off x="7295959" y="567096"/>
            <a:ext cx="1396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90"/>
                </a:solidFill>
              </a:rPr>
              <a:t>y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298" name="TextBox 297"/>
          <p:cNvSpPr txBox="1"/>
          <p:nvPr/>
        </p:nvSpPr>
        <p:spPr>
          <a:xfrm>
            <a:off x="8654668" y="1151739"/>
            <a:ext cx="133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90"/>
                </a:solidFill>
              </a:rPr>
              <a:t>z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299" name="TextBox 298"/>
          <p:cNvSpPr txBox="1"/>
          <p:nvPr/>
        </p:nvSpPr>
        <p:spPr>
          <a:xfrm>
            <a:off x="8171750" y="1890625"/>
            <a:ext cx="972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Electron </a:t>
            </a:r>
          </a:p>
          <a:p>
            <a:r>
              <a:rPr lang="en-US" sz="1000" dirty="0" smtClean="0"/>
              <a:t>quadrupoles</a:t>
            </a:r>
            <a:endParaRPr lang="en-US" sz="1000" dirty="0"/>
          </a:p>
        </p:txBody>
      </p:sp>
      <p:sp>
        <p:nvSpPr>
          <p:cNvPr id="300" name="TextBox 299"/>
          <p:cNvSpPr txBox="1"/>
          <p:nvPr/>
        </p:nvSpPr>
        <p:spPr>
          <a:xfrm rot="20043940">
            <a:off x="4953418" y="1613271"/>
            <a:ext cx="88428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000090"/>
                </a:solidFill>
              </a:rPr>
              <a:t>Combined function</a:t>
            </a:r>
          </a:p>
          <a:p>
            <a:pPr algn="ctr"/>
            <a:r>
              <a:rPr lang="en-US" sz="1000" dirty="0" smtClean="0">
                <a:solidFill>
                  <a:srgbClr val="000090"/>
                </a:solidFill>
              </a:rPr>
              <a:t>magnet</a:t>
            </a:r>
            <a:endParaRPr lang="en-US" sz="1000" dirty="0">
              <a:solidFill>
                <a:srgbClr val="000090"/>
              </a:solidFill>
            </a:endParaRPr>
          </a:p>
        </p:txBody>
      </p:sp>
      <p:sp>
        <p:nvSpPr>
          <p:cNvPr id="301" name="TextBox 300"/>
          <p:cNvSpPr txBox="1"/>
          <p:nvPr/>
        </p:nvSpPr>
        <p:spPr>
          <a:xfrm rot="20058301">
            <a:off x="6460316" y="1212901"/>
            <a:ext cx="6790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000090"/>
                </a:solidFill>
              </a:rPr>
              <a:t>Quad 3</a:t>
            </a:r>
            <a:endParaRPr lang="en-US" sz="1000" dirty="0">
              <a:solidFill>
                <a:srgbClr val="000090"/>
              </a:solidFill>
            </a:endParaRPr>
          </a:p>
        </p:txBody>
      </p:sp>
      <p:sp>
        <p:nvSpPr>
          <p:cNvPr id="302" name="TextBox 301"/>
          <p:cNvSpPr txBox="1"/>
          <p:nvPr/>
        </p:nvSpPr>
        <p:spPr>
          <a:xfrm rot="20092483">
            <a:off x="5803454" y="1522122"/>
            <a:ext cx="6896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000090"/>
                </a:solidFill>
              </a:rPr>
              <a:t>Quad 2</a:t>
            </a:r>
            <a:endParaRPr lang="en-US" sz="1000" dirty="0">
              <a:solidFill>
                <a:srgbClr val="000090"/>
              </a:solidFill>
            </a:endParaRPr>
          </a:p>
        </p:txBody>
      </p:sp>
      <p:sp>
        <p:nvSpPr>
          <p:cNvPr id="303" name="TextBox 302"/>
          <p:cNvSpPr txBox="1"/>
          <p:nvPr/>
        </p:nvSpPr>
        <p:spPr>
          <a:xfrm rot="20120667">
            <a:off x="7177261" y="1287997"/>
            <a:ext cx="6215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000090"/>
                </a:solidFill>
              </a:rPr>
              <a:t>Dipole</a:t>
            </a:r>
            <a:endParaRPr lang="en-US" sz="1000" dirty="0">
              <a:solidFill>
                <a:srgbClr val="000090"/>
              </a:solidFill>
            </a:endParaRPr>
          </a:p>
        </p:txBody>
      </p:sp>
      <p:sp>
        <p:nvSpPr>
          <p:cNvPr id="120" name="Can 119"/>
          <p:cNvSpPr/>
          <p:nvPr/>
        </p:nvSpPr>
        <p:spPr>
          <a:xfrm rot="14430564">
            <a:off x="3162455" y="3725888"/>
            <a:ext cx="818878" cy="587889"/>
          </a:xfrm>
          <a:prstGeom prst="can">
            <a:avLst>
              <a:gd name="adj" fmla="val 36514"/>
            </a:avLst>
          </a:prstGeom>
          <a:solidFill>
            <a:srgbClr val="FF0000">
              <a:alpha val="32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Rectangle 120"/>
          <p:cNvSpPr/>
          <p:nvPr/>
        </p:nvSpPr>
        <p:spPr>
          <a:xfrm rot="19837573">
            <a:off x="3383280" y="3611002"/>
            <a:ext cx="389412" cy="813816"/>
          </a:xfrm>
          <a:prstGeom prst="rect">
            <a:avLst/>
          </a:prstGeom>
          <a:solidFill>
            <a:srgbClr val="0000FF">
              <a:alpha val="11000"/>
            </a:srgbClr>
          </a:solidFill>
          <a:ln w="127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2" name="Straight Arrow Connector 121"/>
          <p:cNvCxnSpPr/>
          <p:nvPr/>
        </p:nvCxnSpPr>
        <p:spPr>
          <a:xfrm flipV="1">
            <a:off x="3886716" y="3762632"/>
            <a:ext cx="990137" cy="489697"/>
          </a:xfrm>
          <a:prstGeom prst="straightConnector1">
            <a:avLst/>
          </a:prstGeom>
          <a:ln w="6350">
            <a:solidFill>
              <a:srgbClr val="000090"/>
            </a:solidFill>
            <a:headEnd type="stealth" w="lg" len="lg"/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3" name="Can 122"/>
          <p:cNvSpPr/>
          <p:nvPr/>
        </p:nvSpPr>
        <p:spPr>
          <a:xfrm rot="14340000">
            <a:off x="3545733" y="3840797"/>
            <a:ext cx="73969" cy="401993"/>
          </a:xfrm>
          <a:prstGeom prst="can">
            <a:avLst/>
          </a:prstGeom>
          <a:solidFill>
            <a:srgbClr val="FFFF00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Can 124"/>
          <p:cNvSpPr/>
          <p:nvPr/>
        </p:nvSpPr>
        <p:spPr>
          <a:xfrm rot="14700000">
            <a:off x="3529193" y="3782246"/>
            <a:ext cx="60186" cy="397576"/>
          </a:xfrm>
          <a:prstGeom prst="can">
            <a:avLst/>
          </a:prstGeom>
          <a:solidFill>
            <a:srgbClr val="CCFFCC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Can 127"/>
          <p:cNvSpPr/>
          <p:nvPr/>
        </p:nvSpPr>
        <p:spPr>
          <a:xfrm rot="14335600">
            <a:off x="2624328" y="4096512"/>
            <a:ext cx="818878" cy="540483"/>
          </a:xfrm>
          <a:prstGeom prst="can">
            <a:avLst>
              <a:gd name="adj" fmla="val 40125"/>
            </a:avLst>
          </a:prstGeom>
          <a:solidFill>
            <a:srgbClr val="0000FF">
              <a:alpha val="32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Rectangle 128"/>
          <p:cNvSpPr/>
          <p:nvPr/>
        </p:nvSpPr>
        <p:spPr>
          <a:xfrm rot="19713019">
            <a:off x="2887752" y="3933971"/>
            <a:ext cx="336498" cy="822079"/>
          </a:xfrm>
          <a:prstGeom prst="rect">
            <a:avLst/>
          </a:prstGeom>
          <a:solidFill>
            <a:srgbClr val="0000FF">
              <a:alpha val="9000"/>
            </a:srgbClr>
          </a:solidFill>
          <a:ln w="127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cxnSp>
        <p:nvCxnSpPr>
          <p:cNvPr id="131" name="Straight Arrow Connector 130"/>
          <p:cNvCxnSpPr/>
          <p:nvPr/>
        </p:nvCxnSpPr>
        <p:spPr>
          <a:xfrm flipV="1">
            <a:off x="3001805" y="3843217"/>
            <a:ext cx="260663" cy="151112"/>
          </a:xfrm>
          <a:prstGeom prst="straightConnector1">
            <a:avLst/>
          </a:prstGeom>
          <a:ln w="15875">
            <a:solidFill>
              <a:srgbClr val="000090"/>
            </a:solidFill>
            <a:headEnd type="stealth" w="med" len="sm"/>
            <a:tailEnd type="stealth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3" name="Can 142"/>
          <p:cNvSpPr/>
          <p:nvPr/>
        </p:nvSpPr>
        <p:spPr>
          <a:xfrm rot="14399050">
            <a:off x="2030647" y="4501191"/>
            <a:ext cx="818878" cy="424525"/>
          </a:xfrm>
          <a:prstGeom prst="can">
            <a:avLst>
              <a:gd name="adj" fmla="val 50000"/>
            </a:avLst>
          </a:prstGeom>
          <a:solidFill>
            <a:srgbClr val="0000FF">
              <a:alpha val="32000"/>
            </a:srgbClr>
          </a:solidFill>
          <a:ln w="254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 rot="19806639">
            <a:off x="2331620" y="4305934"/>
            <a:ext cx="238773" cy="817108"/>
          </a:xfrm>
          <a:prstGeom prst="rect">
            <a:avLst/>
          </a:prstGeom>
          <a:solidFill>
            <a:srgbClr val="0000FF">
              <a:alpha val="9000"/>
            </a:srgbClr>
          </a:solidFill>
          <a:ln w="127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5" name="Straight Arrow Connector 144"/>
          <p:cNvCxnSpPr/>
          <p:nvPr/>
        </p:nvCxnSpPr>
        <p:spPr>
          <a:xfrm flipV="1">
            <a:off x="2395309" y="4107268"/>
            <a:ext cx="339315" cy="200066"/>
          </a:xfrm>
          <a:prstGeom prst="straightConnector1">
            <a:avLst/>
          </a:prstGeom>
          <a:ln w="15875">
            <a:solidFill>
              <a:srgbClr val="000090"/>
            </a:solidFill>
            <a:headEnd type="stealth" w="med" len="sm"/>
            <a:tailEnd type="stealth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9" name="Can 148"/>
          <p:cNvSpPr/>
          <p:nvPr/>
        </p:nvSpPr>
        <p:spPr>
          <a:xfrm rot="14280000">
            <a:off x="3017520" y="4178808"/>
            <a:ext cx="77649" cy="348983"/>
          </a:xfrm>
          <a:prstGeom prst="can">
            <a:avLst/>
          </a:prstGeom>
          <a:solidFill>
            <a:srgbClr val="FFFF00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Can 152"/>
          <p:cNvSpPr/>
          <p:nvPr/>
        </p:nvSpPr>
        <p:spPr>
          <a:xfrm rot="14640000">
            <a:off x="2972676" y="4093573"/>
            <a:ext cx="58258" cy="344157"/>
          </a:xfrm>
          <a:prstGeom prst="can">
            <a:avLst/>
          </a:prstGeom>
          <a:solidFill>
            <a:srgbClr val="3366FF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Can 158"/>
          <p:cNvSpPr/>
          <p:nvPr/>
        </p:nvSpPr>
        <p:spPr>
          <a:xfrm rot="14700000">
            <a:off x="2326933" y="4449527"/>
            <a:ext cx="68685" cy="251798"/>
          </a:xfrm>
          <a:prstGeom prst="can">
            <a:avLst/>
          </a:prstGeom>
          <a:solidFill>
            <a:srgbClr val="3366FF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Can 162"/>
          <p:cNvSpPr/>
          <p:nvPr/>
        </p:nvSpPr>
        <p:spPr>
          <a:xfrm rot="14400000">
            <a:off x="2395728" y="4590288"/>
            <a:ext cx="82824" cy="247381"/>
          </a:xfrm>
          <a:prstGeom prst="can">
            <a:avLst/>
          </a:prstGeom>
          <a:solidFill>
            <a:srgbClr val="FFFF00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Can 164"/>
          <p:cNvSpPr/>
          <p:nvPr/>
        </p:nvSpPr>
        <p:spPr>
          <a:xfrm rot="14494022">
            <a:off x="1437197" y="4532675"/>
            <a:ext cx="818878" cy="978087"/>
          </a:xfrm>
          <a:prstGeom prst="can">
            <a:avLst>
              <a:gd name="adj" fmla="val 31862"/>
            </a:avLst>
          </a:prstGeom>
          <a:solidFill>
            <a:srgbClr val="FF0000">
              <a:alpha val="32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7" name="Straight Arrow Connector 166"/>
          <p:cNvCxnSpPr/>
          <p:nvPr/>
        </p:nvCxnSpPr>
        <p:spPr>
          <a:xfrm rot="600000" flipV="1">
            <a:off x="2009775" y="4394094"/>
            <a:ext cx="129116" cy="91053"/>
          </a:xfrm>
          <a:prstGeom prst="straightConnector1">
            <a:avLst/>
          </a:prstGeom>
          <a:ln w="15875">
            <a:solidFill>
              <a:srgbClr val="000090"/>
            </a:solidFill>
            <a:headEnd type="stealth" w="med" len="sm"/>
            <a:tailEnd type="stealth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8" name="Rectangle 167"/>
          <p:cNvSpPr/>
          <p:nvPr/>
        </p:nvSpPr>
        <p:spPr>
          <a:xfrm rot="19865735">
            <a:off x="1473834" y="4598460"/>
            <a:ext cx="749808" cy="814928"/>
          </a:xfrm>
          <a:prstGeom prst="rect">
            <a:avLst/>
          </a:prstGeom>
          <a:solidFill>
            <a:srgbClr val="0000FF">
              <a:alpha val="9000"/>
            </a:srgbClr>
          </a:solidFill>
          <a:ln w="127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9" name="Straight Connector 168"/>
          <p:cNvCxnSpPr/>
          <p:nvPr/>
        </p:nvCxnSpPr>
        <p:spPr>
          <a:xfrm flipV="1">
            <a:off x="2625251" y="2754273"/>
            <a:ext cx="3256091" cy="1808202"/>
          </a:xfrm>
          <a:prstGeom prst="line">
            <a:avLst/>
          </a:prstGeom>
          <a:ln w="19050">
            <a:solidFill>
              <a:srgbClr val="00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2" name="Straight Connector 181"/>
          <p:cNvCxnSpPr/>
          <p:nvPr/>
        </p:nvCxnSpPr>
        <p:spPr>
          <a:xfrm flipV="1">
            <a:off x="610060" y="4562475"/>
            <a:ext cx="2148047" cy="1189516"/>
          </a:xfrm>
          <a:prstGeom prst="line">
            <a:avLst/>
          </a:prstGeom>
          <a:ln w="19050">
            <a:solidFill>
              <a:srgbClr val="0000FF"/>
            </a:solidFill>
            <a:headEnd type="stealth" w="lg" len="lg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/>
          <p:nvPr/>
        </p:nvCxnSpPr>
        <p:spPr>
          <a:xfrm flipV="1">
            <a:off x="724588" y="4033870"/>
            <a:ext cx="2865265" cy="1717914"/>
          </a:xfrm>
          <a:prstGeom prst="line">
            <a:avLst/>
          </a:prstGeom>
          <a:ln w="6350">
            <a:solidFill>
              <a:srgbClr val="00009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4" name="Straight Connector 203"/>
          <p:cNvCxnSpPr>
            <a:cxnSpLocks noChangeAspect="1"/>
          </p:cNvCxnSpPr>
          <p:nvPr/>
        </p:nvCxnSpPr>
        <p:spPr>
          <a:xfrm flipV="1">
            <a:off x="1846636" y="4032504"/>
            <a:ext cx="1741568" cy="1035972"/>
          </a:xfrm>
          <a:prstGeom prst="line">
            <a:avLst/>
          </a:prstGeom>
          <a:ln w="19050">
            <a:solidFill>
              <a:srgbClr val="00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4" name="Can 213"/>
          <p:cNvSpPr/>
          <p:nvPr/>
        </p:nvSpPr>
        <p:spPr>
          <a:xfrm rot="14587095">
            <a:off x="1072648" y="5003909"/>
            <a:ext cx="427962" cy="193975"/>
          </a:xfrm>
          <a:prstGeom prst="can">
            <a:avLst>
              <a:gd name="adj" fmla="val 50000"/>
            </a:avLst>
          </a:prstGeom>
          <a:solidFill>
            <a:srgbClr val="0000FF">
              <a:alpha val="32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Can 214"/>
          <p:cNvSpPr/>
          <p:nvPr/>
        </p:nvSpPr>
        <p:spPr>
          <a:xfrm rot="14630842">
            <a:off x="914177" y="5065097"/>
            <a:ext cx="427962" cy="225293"/>
          </a:xfrm>
          <a:prstGeom prst="can">
            <a:avLst>
              <a:gd name="adj" fmla="val 50000"/>
            </a:avLst>
          </a:prstGeom>
          <a:solidFill>
            <a:srgbClr val="0000FF">
              <a:alpha val="32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" name="Can 219"/>
          <p:cNvSpPr/>
          <p:nvPr/>
        </p:nvSpPr>
        <p:spPr>
          <a:xfrm rot="14581033">
            <a:off x="733152" y="5146071"/>
            <a:ext cx="427962" cy="242866"/>
          </a:xfrm>
          <a:prstGeom prst="can">
            <a:avLst>
              <a:gd name="adj" fmla="val 50000"/>
            </a:avLst>
          </a:prstGeom>
          <a:solidFill>
            <a:srgbClr val="0000FF">
              <a:alpha val="32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3" name="Can 222"/>
          <p:cNvSpPr/>
          <p:nvPr/>
        </p:nvSpPr>
        <p:spPr>
          <a:xfrm rot="14400000">
            <a:off x="1819656" y="4654296"/>
            <a:ext cx="83851" cy="790734"/>
          </a:xfrm>
          <a:prstGeom prst="can">
            <a:avLst/>
          </a:prstGeom>
          <a:solidFill>
            <a:srgbClr val="FFFF00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4" name="Can 223"/>
          <p:cNvSpPr/>
          <p:nvPr/>
        </p:nvSpPr>
        <p:spPr>
          <a:xfrm rot="14640000">
            <a:off x="1714643" y="4475068"/>
            <a:ext cx="101315" cy="781899"/>
          </a:xfrm>
          <a:prstGeom prst="can">
            <a:avLst/>
          </a:prstGeom>
          <a:solidFill>
            <a:srgbClr val="3366FF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" name="TextBox 224"/>
          <p:cNvSpPr txBox="1"/>
          <p:nvPr/>
        </p:nvSpPr>
        <p:spPr>
          <a:xfrm rot="19986783">
            <a:off x="4092173" y="3825508"/>
            <a:ext cx="595843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4.50 m</a:t>
            </a:r>
            <a:endParaRPr lang="en-US" sz="800" dirty="0"/>
          </a:p>
        </p:txBody>
      </p:sp>
      <p:sp>
        <p:nvSpPr>
          <p:cNvPr id="257" name="TextBox 256"/>
          <p:cNvSpPr txBox="1"/>
          <p:nvPr/>
        </p:nvSpPr>
        <p:spPr>
          <a:xfrm rot="19857241">
            <a:off x="3162441" y="1453580"/>
            <a:ext cx="1732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90"/>
                </a:solidFill>
              </a:rPr>
              <a:t>Solenoid aligned </a:t>
            </a:r>
          </a:p>
          <a:p>
            <a:pPr algn="ctr"/>
            <a:r>
              <a:rPr lang="en-US" dirty="0" smtClean="0">
                <a:solidFill>
                  <a:srgbClr val="000090"/>
                </a:solidFill>
              </a:rPr>
              <a:t>with ion beam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141" name="TextBox 140"/>
          <p:cNvSpPr txBox="1"/>
          <p:nvPr/>
        </p:nvSpPr>
        <p:spPr>
          <a:xfrm rot="20069656">
            <a:off x="6062414" y="967073"/>
            <a:ext cx="810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90"/>
                </a:solidFill>
              </a:rPr>
              <a:t>INSIDE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142" name="TextBox 141"/>
          <p:cNvSpPr txBox="1"/>
          <p:nvPr/>
        </p:nvSpPr>
        <p:spPr>
          <a:xfrm rot="20008829">
            <a:off x="1279207" y="3266510"/>
            <a:ext cx="10159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90"/>
                </a:solidFill>
              </a:rPr>
              <a:t>OUTSIDE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173" name="TextBox 172"/>
          <p:cNvSpPr txBox="1"/>
          <p:nvPr/>
        </p:nvSpPr>
        <p:spPr>
          <a:xfrm>
            <a:off x="170903" y="5751989"/>
            <a:ext cx="570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ions</a:t>
            </a:r>
            <a:endParaRPr lang="en-US" dirty="0"/>
          </a:p>
        </p:txBody>
      </p:sp>
      <p:sp>
        <p:nvSpPr>
          <p:cNvPr id="176" name="TextBox 175"/>
          <p:cNvSpPr txBox="1"/>
          <p:nvPr/>
        </p:nvSpPr>
        <p:spPr>
          <a:xfrm rot="20038628">
            <a:off x="0" y="4898263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electrons</a:t>
            </a:r>
            <a:endParaRPr lang="en-US" dirty="0"/>
          </a:p>
        </p:txBody>
      </p:sp>
      <p:cxnSp>
        <p:nvCxnSpPr>
          <p:cNvPr id="179" name="Straight Arrow Connector 178"/>
          <p:cNvCxnSpPr/>
          <p:nvPr/>
        </p:nvCxnSpPr>
        <p:spPr>
          <a:xfrm flipV="1">
            <a:off x="327830" y="5448723"/>
            <a:ext cx="282230" cy="12694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6" name="Can 225"/>
          <p:cNvSpPr/>
          <p:nvPr/>
        </p:nvSpPr>
        <p:spPr>
          <a:xfrm rot="14432463">
            <a:off x="3004914" y="2667353"/>
            <a:ext cx="2881735" cy="1901122"/>
          </a:xfrm>
          <a:prstGeom prst="can">
            <a:avLst>
              <a:gd name="adj" fmla="val 20476"/>
            </a:avLst>
          </a:prstGeom>
          <a:solidFill>
            <a:srgbClr val="FF0000">
              <a:alpha val="32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7" name="Straight Arrow Connector 176"/>
          <p:cNvCxnSpPr/>
          <p:nvPr/>
        </p:nvCxnSpPr>
        <p:spPr>
          <a:xfrm flipV="1">
            <a:off x="4796036" y="3319511"/>
            <a:ext cx="617889" cy="304421"/>
          </a:xfrm>
          <a:prstGeom prst="straightConnector1">
            <a:avLst/>
          </a:prstGeom>
          <a:ln w="6350">
            <a:solidFill>
              <a:srgbClr val="000090"/>
            </a:solidFill>
            <a:headEnd type="stealth" w="lg" len="lg"/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 rot="19945818">
            <a:off x="4810186" y="3246727"/>
            <a:ext cx="4490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2.5 m</a:t>
            </a:r>
            <a:endParaRPr lang="en-US" sz="900" dirty="0"/>
          </a:p>
        </p:txBody>
      </p:sp>
      <p:sp>
        <p:nvSpPr>
          <p:cNvPr id="18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 Bold"/>
                <a:ea typeface="ＭＳ Ｐゴシック" pitchFamily="-84" charset="-128"/>
                <a:cs typeface="Arial Narrow Bold"/>
              </a:rPr>
              <a:t>Interaction Region design</a:t>
            </a:r>
            <a:endParaRPr lang="en-US" sz="4800" b="0" dirty="0" smtClean="0">
              <a:latin typeface="Arial Narrow Bold"/>
              <a:ea typeface="ＭＳ Ｐゴシック" pitchFamily="-84" charset="-128"/>
              <a:cs typeface="Arial Narrow Bold"/>
            </a:endParaRPr>
          </a:p>
        </p:txBody>
      </p:sp>
      <p:sp>
        <p:nvSpPr>
          <p:cNvPr id="184" name="Date Placeholder 18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Sep,3 2013</a:t>
            </a:r>
            <a:endParaRPr lang="ru-RU"/>
          </a:p>
        </p:txBody>
      </p:sp>
      <p:sp>
        <p:nvSpPr>
          <p:cNvPr id="186" name="Footer Placeholder 18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A.Kiselev</a:t>
            </a:r>
            <a:endParaRPr lang="ru-RU"/>
          </a:p>
        </p:txBody>
      </p:sp>
    </p:spTree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2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6963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69636" name="Rectangle 2"/>
          <p:cNvSpPr>
            <a:spLocks noGrp="1" noChangeArrowheads="1"/>
          </p:cNvSpPr>
          <p:nvPr>
            <p:ph type="title"/>
          </p:nvPr>
        </p:nvSpPr>
        <p:spPr>
          <a:xfrm>
            <a:off x="-228600" y="0"/>
            <a:ext cx="96012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FEMC tower “optimization”</a:t>
            </a:r>
          </a:p>
        </p:txBody>
      </p:sp>
      <p:pic>
        <p:nvPicPr>
          <p:cNvPr id="69637" name="Picture 5" descr="femc-safe-vs-orig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295400"/>
            <a:ext cx="6369050" cy="377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8" name="Picture 6" descr="original-mesh.png"/>
          <p:cNvPicPr>
            <a:picLocks noChangeAspect="1"/>
          </p:cNvPicPr>
          <p:nvPr/>
        </p:nvPicPr>
        <p:blipFill>
          <a:blip r:embed="rId3"/>
          <a:srcRect l="10036" t="13458" r="10036" b="13458"/>
          <a:stretch>
            <a:fillRect/>
          </a:stretch>
        </p:blipFill>
        <p:spPr bwMode="auto">
          <a:xfrm>
            <a:off x="7010400" y="990600"/>
            <a:ext cx="1922463" cy="196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9" name="Picture 7" descr="new-safe-mesh.png"/>
          <p:cNvPicPr>
            <a:picLocks noChangeAspect="1"/>
          </p:cNvPicPr>
          <p:nvPr/>
        </p:nvPicPr>
        <p:blipFill>
          <a:blip r:embed="rId4"/>
          <a:srcRect l="10036" t="13458" r="10036" b="14578"/>
          <a:stretch>
            <a:fillRect/>
          </a:stretch>
        </p:blipFill>
        <p:spPr bwMode="auto">
          <a:xfrm>
            <a:off x="7010400" y="3657600"/>
            <a:ext cx="1922463" cy="193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40" name="TextBox 8"/>
          <p:cNvSpPr txBox="1">
            <a:spLocks noChangeArrowheads="1"/>
          </p:cNvSpPr>
          <p:nvPr/>
        </p:nvSpPr>
        <p:spPr bwMode="auto">
          <a:xfrm>
            <a:off x="7239000" y="2971800"/>
            <a:ext cx="15478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800" u="sng" dirty="0">
                <a:solidFill>
                  <a:srgbClr val="1F497D"/>
                </a:solidFill>
              </a:rPr>
              <a:t>original mesh  </a:t>
            </a:r>
          </a:p>
        </p:txBody>
      </p:sp>
      <p:sp>
        <p:nvSpPr>
          <p:cNvPr id="69641" name="TextBox 9"/>
          <p:cNvSpPr txBox="1">
            <a:spLocks noChangeArrowheads="1"/>
          </p:cNvSpPr>
          <p:nvPr/>
        </p:nvSpPr>
        <p:spPr bwMode="auto">
          <a:xfrm>
            <a:off x="7086600" y="5715000"/>
            <a:ext cx="17843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800" u="sng" dirty="0">
                <a:solidFill>
                  <a:srgbClr val="1F497D"/>
                </a:solidFill>
              </a:rPr>
              <a:t>optimized mesh  </a:t>
            </a:r>
          </a:p>
        </p:txBody>
      </p:sp>
      <p:sp>
        <p:nvSpPr>
          <p:cNvPr id="69642" name="TextBox 10"/>
          <p:cNvSpPr txBox="1">
            <a:spLocks noChangeArrowheads="1"/>
          </p:cNvSpPr>
          <p:nvPr/>
        </p:nvSpPr>
        <p:spPr bwMode="auto">
          <a:xfrm>
            <a:off x="1143000" y="5410200"/>
            <a:ext cx="57546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>
                <a:solidFill>
                  <a:srgbClr val="008000"/>
                </a:solidFill>
              </a:rPr>
              <a:t>-&gt; optimized mesh design can probably decrease </a:t>
            </a:r>
          </a:p>
          <a:p>
            <a:r>
              <a:rPr lang="en-US" sz="2000">
                <a:solidFill>
                  <a:srgbClr val="008000"/>
                </a:solidFill>
              </a:rPr>
              <a:t>     “constant term” in energy resolution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7270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7270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Central 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EM Calorimeter (CEMC)</a:t>
            </a:r>
          </a:p>
        </p:txBody>
      </p:sp>
      <p:pic>
        <p:nvPicPr>
          <p:cNvPr id="72709" name="Picture 4" descr="cemc.png"/>
          <p:cNvPicPr>
            <a:picLocks noChangeAspect="1"/>
          </p:cNvPicPr>
          <p:nvPr/>
        </p:nvPicPr>
        <p:blipFill>
          <a:blip r:embed="rId2"/>
          <a:srcRect l="24001" t="14000" r="12000" b="5333"/>
          <a:stretch>
            <a:fillRect/>
          </a:stretch>
        </p:blipFill>
        <p:spPr bwMode="auto">
          <a:xfrm>
            <a:off x="228600" y="1143000"/>
            <a:ext cx="41910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10" name="Rectangle 3"/>
          <p:cNvSpPr txBox="1">
            <a:spLocks noChangeArrowheads="1"/>
          </p:cNvSpPr>
          <p:nvPr/>
        </p:nvSpPr>
        <p:spPr bwMode="auto">
          <a:xfrm>
            <a:off x="381000" y="4953000"/>
            <a:ext cx="87630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same tungsten powder + fibers technology as FEMC, …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… but towers are tapered  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non-</a:t>
            </a:r>
            <a:r>
              <a:rPr lang="en-US" sz="20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projective geometry; </a:t>
            </a:r>
            <a:r>
              <a:rPr lang="en-US" sz="2000" dirty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radial distance from beam line [815 .. 980]mm</a:t>
            </a:r>
          </a:p>
        </p:txBody>
      </p:sp>
      <p:pic>
        <p:nvPicPr>
          <p:cNvPr id="72711" name="Picture 7" descr="cemc-vs-energy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1143000"/>
            <a:ext cx="4246563" cy="305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12" name="TextBox 8"/>
          <p:cNvSpPr txBox="1">
            <a:spLocks noChangeArrowheads="1"/>
          </p:cNvSpPr>
          <p:nvPr/>
        </p:nvSpPr>
        <p:spPr bwMode="auto">
          <a:xfrm>
            <a:off x="3150828" y="4191000"/>
            <a:ext cx="59931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008000"/>
                </a:solidFill>
              </a:rPr>
              <a:t>-&gt; barrel</a:t>
            </a:r>
            <a:r>
              <a:rPr lang="en-US" sz="2000" dirty="0" smtClean="0">
                <a:solidFill>
                  <a:srgbClr val="008000"/>
                </a:solidFill>
              </a:rPr>
              <a:t> (central) calorimeter </a:t>
            </a:r>
            <a:r>
              <a:rPr lang="en-US" sz="2000" dirty="0">
                <a:solidFill>
                  <a:srgbClr val="008000"/>
                </a:solidFill>
              </a:rPr>
              <a:t>collects less light, but </a:t>
            </a:r>
          </a:p>
          <a:p>
            <a:r>
              <a:rPr lang="en-US" sz="2000" dirty="0">
                <a:solidFill>
                  <a:srgbClr val="008000"/>
                </a:solidFill>
              </a:rPr>
              <a:t>response (at a fixed 3</a:t>
            </a:r>
            <a:r>
              <a:rPr lang="en-US" sz="2000" baseline="30000" dirty="0">
                <a:solidFill>
                  <a:srgbClr val="008000"/>
                </a:solidFill>
              </a:rPr>
              <a:t>o </a:t>
            </a:r>
            <a:r>
              <a:rPr lang="en-US" sz="2000" dirty="0">
                <a:solidFill>
                  <a:srgbClr val="008000"/>
                </a:solidFill>
              </a:rPr>
              <a:t>angle) is perfectly linear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7373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7373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CEMC energy resolution 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plot #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1</a:t>
            </a:r>
          </a:p>
        </p:txBody>
      </p:sp>
      <p:sp>
        <p:nvSpPr>
          <p:cNvPr id="73733" name="TextBox 7"/>
          <p:cNvSpPr txBox="1">
            <a:spLocks noChangeArrowheads="1"/>
          </p:cNvSpPr>
          <p:nvPr/>
        </p:nvSpPr>
        <p:spPr bwMode="auto">
          <a:xfrm>
            <a:off x="990600" y="5715000"/>
            <a:ext cx="76469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>
                <a:solidFill>
                  <a:srgbClr val="008000"/>
                </a:solidFill>
              </a:rPr>
              <a:t>-&gt; simulation does not show any noticeable difference in energy </a:t>
            </a:r>
          </a:p>
          <a:p>
            <a:r>
              <a:rPr lang="en-US" sz="2000">
                <a:solidFill>
                  <a:srgbClr val="008000"/>
                </a:solidFill>
              </a:rPr>
              <a:t>     resolution between straight and tapered tower calorimeters   </a:t>
            </a:r>
          </a:p>
        </p:txBody>
      </p:sp>
      <p:sp>
        <p:nvSpPr>
          <p:cNvPr id="73734" name="TextBox 8"/>
          <p:cNvSpPr txBox="1">
            <a:spLocks noChangeArrowheads="1"/>
          </p:cNvSpPr>
          <p:nvPr/>
        </p:nvSpPr>
        <p:spPr bwMode="auto">
          <a:xfrm>
            <a:off x="4587875" y="914400"/>
            <a:ext cx="4556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u="sng" dirty="0">
                <a:solidFill>
                  <a:srgbClr val="1F497D"/>
                </a:solidFill>
              </a:rPr>
              <a:t>3 degree track-to-tower-axis incident angle</a:t>
            </a:r>
          </a:p>
        </p:txBody>
      </p:sp>
      <p:pic>
        <p:nvPicPr>
          <p:cNvPr id="73735" name="Picture 9" descr="cemc-vs-femc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1371600"/>
            <a:ext cx="7077075" cy="419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7475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7475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CEMC energy resolution 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plot #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2</a:t>
            </a:r>
          </a:p>
        </p:txBody>
      </p:sp>
      <p:sp>
        <p:nvSpPr>
          <p:cNvPr id="74757" name="TextBox 7"/>
          <p:cNvSpPr txBox="1">
            <a:spLocks noChangeArrowheads="1"/>
          </p:cNvSpPr>
          <p:nvPr/>
        </p:nvSpPr>
        <p:spPr bwMode="auto">
          <a:xfrm>
            <a:off x="1676400" y="5715000"/>
            <a:ext cx="7239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008000"/>
                </a:solidFill>
              </a:rPr>
              <a:t>-&gt; energy response goes down with polar angle because of </a:t>
            </a:r>
          </a:p>
          <a:p>
            <a:r>
              <a:rPr lang="en-US" sz="2000" dirty="0">
                <a:solidFill>
                  <a:srgbClr val="008000"/>
                </a:solidFill>
              </a:rPr>
              <a:t>    effectively decreasing sampling fraction; quite reasonable    </a:t>
            </a:r>
          </a:p>
        </p:txBody>
      </p:sp>
      <p:sp>
        <p:nvSpPr>
          <p:cNvPr id="74758" name="TextBox 8"/>
          <p:cNvSpPr txBox="1">
            <a:spLocks noChangeArrowheads="1"/>
          </p:cNvSpPr>
          <p:nvPr/>
        </p:nvSpPr>
        <p:spPr bwMode="auto">
          <a:xfrm>
            <a:off x="6858000" y="838200"/>
            <a:ext cx="2019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u="sng" dirty="0">
                <a:solidFill>
                  <a:srgbClr val="1F497D"/>
                </a:solidFill>
              </a:rPr>
              <a:t>8 GeV/c electrons</a:t>
            </a:r>
          </a:p>
        </p:txBody>
      </p:sp>
      <p:pic>
        <p:nvPicPr>
          <p:cNvPr id="74759" name="Picture 8" descr="cemc-e0-vs-theta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1371600"/>
            <a:ext cx="7077075" cy="419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ChangeArrowheads="1"/>
          </p:cNvSpPr>
          <p:nvPr/>
        </p:nvSpPr>
        <p:spPr bwMode="auto">
          <a:xfrm>
            <a:off x="0" y="2057400"/>
            <a:ext cx="9144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ctr"/>
            <a:r>
              <a:rPr lang="en-US" sz="5400" b="1" dirty="0" smtClean="0">
                <a:solidFill>
                  <a:schemeClr val="tx2"/>
                </a:solidFill>
                <a:latin typeface="Arial" pitchFamily="-84" charset="0"/>
              </a:rPr>
              <a:t>EicRoot as a tool </a:t>
            </a:r>
          </a:p>
          <a:p>
            <a:pPr algn="ctr"/>
            <a:r>
              <a:rPr lang="en-US" sz="5400" b="1" dirty="0" smtClean="0">
                <a:solidFill>
                  <a:schemeClr val="tx2"/>
                </a:solidFill>
                <a:latin typeface="Arial" pitchFamily="-84" charset="0"/>
              </a:rPr>
              <a:t>for detector development</a:t>
            </a:r>
            <a:endParaRPr lang="en-US" sz="5400" b="1" dirty="0">
              <a:solidFill>
                <a:schemeClr val="tx2"/>
              </a:solidFill>
              <a:latin typeface="Arial" pitchFamily="-8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Sep,3 2013</a:t>
            </a: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A.Kiselev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 dirty="0">
              <a:latin typeface="Tahoma" pitchFamily="-84" charset="0"/>
            </a:endParaRPr>
          </a:p>
        </p:txBody>
      </p:sp>
      <p:sp>
        <p:nvSpPr>
          <p:cNvPr id="4813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4813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9303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EicRoot 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availability</a:t>
            </a:r>
            <a:endParaRPr lang="en-US" sz="4800" b="0" dirty="0" smtClean="0">
              <a:latin typeface="Arial Narrow"/>
              <a:ea typeface="ＭＳ Ｐゴシック" pitchFamily="-84" charset="-128"/>
              <a:cs typeface="Arial Narrow"/>
            </a:endParaRPr>
          </a:p>
        </p:txBody>
      </p:sp>
      <p:sp>
        <p:nvSpPr>
          <p:cNvPr id="48135" name="Rectangle 3"/>
          <p:cNvSpPr txBox="1">
            <a:spLocks noChangeArrowheads="1"/>
          </p:cNvSpPr>
          <p:nvPr/>
        </p:nvSpPr>
        <p:spPr bwMode="auto">
          <a:xfrm>
            <a:off x="304800" y="1219200"/>
            <a:ext cx="8534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800" dirty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SVN -&gt; </a:t>
            </a:r>
            <a:r>
              <a:rPr lang="en-US" sz="2800" dirty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  <a:hlinkClick r:id="rId2"/>
              </a:rPr>
              <a:t>http://svn.racf.bnl.gov/svn/eic/eicroot</a:t>
            </a:r>
            <a:endParaRPr lang="en-US" sz="2800" dirty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800" dirty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eic000* cluster -&gt; /</a:t>
            </a:r>
            <a:r>
              <a:rPr lang="en-US" sz="2800" dirty="0" err="1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eic</a:t>
            </a:r>
            <a:r>
              <a:rPr lang="en-US" sz="2800" dirty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/data/FairRoot</a:t>
            </a:r>
          </a:p>
        </p:txBody>
      </p:sp>
      <p:sp>
        <p:nvSpPr>
          <p:cNvPr id="48147" name="Rectangle 3"/>
          <p:cNvSpPr txBox="1">
            <a:spLocks noChangeArrowheads="1"/>
          </p:cNvSpPr>
          <p:nvPr/>
        </p:nvSpPr>
        <p:spPr bwMode="auto">
          <a:xfrm>
            <a:off x="1143000" y="2743200"/>
            <a:ext cx="6172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8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README &amp; installation hints </a:t>
            </a:r>
            <a:r>
              <a:rPr lang="ru-RU" sz="28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endParaRPr lang="en-US" sz="28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8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Few basic usage examples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6041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6042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Tracker “designer” tools</a:t>
            </a:r>
          </a:p>
        </p:txBody>
      </p:sp>
      <p:sp>
        <p:nvSpPr>
          <p:cNvPr id="6042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914400"/>
            <a:ext cx="8686800" cy="2286000"/>
          </a:xfrm>
        </p:spPr>
        <p:txBody>
          <a:bodyPr>
            <a:normAutofit/>
          </a:bodyPr>
          <a:lstStyle/>
          <a:p>
            <a:pPr eaLnBrk="1" hangingPunct="1">
              <a:buClr>
                <a:srgbClr val="800000"/>
              </a:buClr>
              <a:buFont typeface="Wingdings" charset="2"/>
              <a:buChar char="§"/>
            </a:pPr>
            <a:r>
              <a:rPr lang="en-US" sz="28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Allow, among other things </a:t>
            </a:r>
          </a:p>
          <a:p>
            <a:pPr marL="713232" eaLnBrk="1" hangingPunct="1">
              <a:buClr>
                <a:srgbClr val="800000"/>
              </a:buClr>
              <a:buFont typeface="Wingdings" charset="2"/>
              <a:buChar char="§"/>
            </a:pPr>
            <a:r>
              <a:rPr lang="en-US" sz="20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t</a:t>
            </a:r>
            <a:r>
              <a:rPr lang="en-US" sz="20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o add </a:t>
            </a:r>
            <a:r>
              <a:rPr lang="en-US" sz="20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“simple” tracking detector templates to the “official”  </a:t>
            </a:r>
            <a:r>
              <a:rPr lang="en-US" sz="20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geometry</a:t>
            </a:r>
          </a:p>
          <a:p>
            <a:pPr marL="713232" eaLnBrk="1" hangingPunct="1">
              <a:buClr>
                <a:srgbClr val="800000"/>
              </a:buClr>
              <a:buFont typeface="Wingdings" charset="2"/>
              <a:buChar char="§"/>
            </a:pPr>
            <a:r>
              <a:rPr lang="en-US" sz="20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t</a:t>
            </a:r>
            <a:r>
              <a:rPr lang="en-US" sz="20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o try out various magnetic field maps</a:t>
            </a:r>
          </a:p>
          <a:p>
            <a:pPr eaLnBrk="1" hangingPunct="1">
              <a:buClr>
                <a:srgbClr val="800000"/>
              </a:buClr>
              <a:buFont typeface="Wingdings" charset="2"/>
              <a:buChar char="§"/>
            </a:pPr>
            <a:r>
              <a:rPr lang="en-US" sz="28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Require next to zero coding effort  </a:t>
            </a:r>
          </a:p>
        </p:txBody>
      </p:sp>
      <p:sp>
        <p:nvSpPr>
          <p:cNvPr id="60422" name="TextBox 7"/>
          <p:cNvSpPr txBox="1">
            <a:spLocks noChangeArrowheads="1"/>
          </p:cNvSpPr>
          <p:nvPr/>
        </p:nvSpPr>
        <p:spPr bwMode="auto">
          <a:xfrm>
            <a:off x="1674813" y="5943600"/>
            <a:ext cx="7469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u="sng">
                <a:solidFill>
                  <a:srgbClr val="008000"/>
                </a:solidFill>
              </a:rPr>
              <a:t>-&gt; see tutorials/designer/tracking directory for details</a:t>
            </a:r>
          </a:p>
        </p:txBody>
      </p:sp>
      <p:pic>
        <p:nvPicPr>
          <p:cNvPr id="60423" name="Picture 8" descr="example-tracker.png"/>
          <p:cNvPicPr>
            <a:picLocks noChangeAspect="1"/>
          </p:cNvPicPr>
          <p:nvPr/>
        </p:nvPicPr>
        <p:blipFill>
          <a:blip r:embed="rId3"/>
          <a:srcRect l="1125" t="12666" r="9375" b="5333"/>
          <a:stretch>
            <a:fillRect/>
          </a:stretch>
        </p:blipFill>
        <p:spPr bwMode="auto">
          <a:xfrm>
            <a:off x="228600" y="3200400"/>
            <a:ext cx="42672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4" name="Picture 10" descr="example-dp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14888" y="3200400"/>
            <a:ext cx="4151312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5" name="TextBox 11"/>
          <p:cNvSpPr txBox="1">
            <a:spLocks noChangeArrowheads="1"/>
          </p:cNvSpPr>
          <p:nvPr/>
        </p:nvSpPr>
        <p:spPr bwMode="auto">
          <a:xfrm>
            <a:off x="533400" y="2743200"/>
            <a:ext cx="79660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u="sng" dirty="0">
                <a:solidFill>
                  <a:srgbClr val="B444BA"/>
                </a:solidFill>
              </a:rPr>
              <a:t>Which momentum resolution for 10 GeV/c </a:t>
            </a:r>
            <a:r>
              <a:rPr lang="en-US" sz="1600" u="sng" dirty="0" err="1">
                <a:solidFill>
                  <a:srgbClr val="B444BA"/>
                </a:solidFill>
              </a:rPr>
              <a:t>pions</a:t>
            </a:r>
            <a:r>
              <a:rPr lang="en-US" sz="1600" u="sng" dirty="0">
                <a:solidFill>
                  <a:srgbClr val="B444BA"/>
                </a:solidFill>
              </a:rPr>
              <a:t> will I get with 10 MAPS layers at </a:t>
            </a:r>
            <a:r>
              <a:rPr lang="en-US" sz="1600" u="sng" dirty="0">
                <a:solidFill>
                  <a:srgbClr val="B444BA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h=3?</a:t>
            </a:r>
            <a:r>
              <a:rPr lang="en-US" sz="1600" u="sng" dirty="0">
                <a:solidFill>
                  <a:srgbClr val="B444BA"/>
                </a:solidFill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6246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6246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Tracker “designer” tools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685800" y="1371600"/>
            <a:ext cx="84582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2400" kern="0" dirty="0">
                <a:latin typeface="+mn-lt"/>
                <a:ea typeface="ＭＳ Ｐゴシック" pitchFamily="-65" charset="-128"/>
                <a:cs typeface="ＭＳ Ｐゴシック" pitchFamily="-65" charset="-128"/>
              </a:rPr>
              <a:t>Create geometry file (few dozens of lines ROOT C script)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2400" kern="0" dirty="0">
                <a:latin typeface="+mn-lt"/>
                <a:ea typeface="ＭＳ Ｐゴシック" pitchFamily="-65" charset="-128"/>
                <a:cs typeface="ＭＳ Ｐゴシック" pitchFamily="-65" charset="-128"/>
              </a:rPr>
              <a:t>Include few lines in “standard” </a:t>
            </a:r>
            <a:r>
              <a:rPr lang="en-US" sz="2400" kern="0" dirty="0" err="1">
                <a:latin typeface="+mn-lt"/>
                <a:ea typeface="ＭＳ Ｐゴシック" pitchFamily="-65" charset="-128"/>
                <a:cs typeface="ＭＳ Ｐゴシック" pitchFamily="-65" charset="-128"/>
              </a:rPr>
              <a:t>sim/digi/reco</a:t>
            </a:r>
            <a:r>
              <a:rPr lang="en-US" sz="2400" kern="0" dirty="0">
                <a:latin typeface="+mn-lt"/>
                <a:ea typeface="ＭＳ Ｐゴシック" pitchFamily="-65" charset="-128"/>
                <a:cs typeface="ＭＳ Ｐゴシック" pitchFamily="-65" charset="-128"/>
              </a:rPr>
              <a:t> scripts: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endParaRPr lang="en-US" sz="2400" kern="0" dirty="0">
              <a:latin typeface="+mn-lt"/>
              <a:ea typeface="ＭＳ Ｐゴシック" pitchFamily="-65" charset="-128"/>
              <a:cs typeface="ＭＳ Ｐゴシック" pitchFamily="-65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endParaRPr lang="en-US" sz="2400" kern="0" dirty="0">
              <a:latin typeface="+mn-lt"/>
              <a:ea typeface="ＭＳ Ｐゴシック" pitchFamily="-65" charset="-128"/>
              <a:cs typeface="ＭＳ Ｐゴシック" pitchFamily="-65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endParaRPr lang="en-US" sz="2400" kern="0" dirty="0">
              <a:latin typeface="+mn-lt"/>
              <a:ea typeface="ＭＳ Ｐゴシック" pitchFamily="-65" charset="-128"/>
              <a:cs typeface="ＭＳ Ｐゴシック" pitchFamily="-65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endParaRPr lang="en-US" sz="2400" kern="0" dirty="0">
              <a:latin typeface="+mn-lt"/>
              <a:ea typeface="ＭＳ Ｐゴシック" pitchFamily="-65" charset="-128"/>
              <a:cs typeface="ＭＳ Ｐゴシック" pitchFamily="-65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endParaRPr lang="en-US" sz="2400" kern="0" dirty="0">
              <a:latin typeface="+mn-lt"/>
              <a:ea typeface="ＭＳ Ｐゴシック" pitchFamily="-65" charset="-128"/>
              <a:cs typeface="ＭＳ Ｐゴシック" pitchFamily="-65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endParaRPr lang="en-US" sz="2400" kern="0" dirty="0">
              <a:latin typeface="+mn-lt"/>
              <a:ea typeface="ＭＳ Ｐゴシック" pitchFamily="-65" charset="-128"/>
              <a:cs typeface="ＭＳ Ｐゴシック" pitchFamily="-65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endParaRPr lang="en-US" sz="2400" kern="0" dirty="0">
              <a:latin typeface="+mn-lt"/>
              <a:ea typeface="ＭＳ Ｐゴシック" pitchFamily="-65" charset="-128"/>
              <a:cs typeface="ＭＳ Ｐゴシック" pitchFamily="-65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endParaRPr lang="en-US" sz="2400" kern="0" dirty="0">
              <a:latin typeface="+mn-lt"/>
              <a:ea typeface="ＭＳ Ｐゴシック" pitchFamily="-65" charset="-128"/>
              <a:cs typeface="ＭＳ Ｐゴシック" pitchFamily="-65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65" charset="2"/>
              <a:buChar char="n"/>
              <a:defRPr/>
            </a:pPr>
            <a:r>
              <a:rPr lang="en-US" sz="2400" kern="0" dirty="0">
                <a:latin typeface="+mn-lt"/>
                <a:ea typeface="ＭＳ Ｐゴシック" pitchFamily="-65" charset="-128"/>
                <a:cs typeface="ＭＳ Ｐゴシック" pitchFamily="-65" charset="-128"/>
              </a:rPr>
              <a:t>Analyze output ROOT file</a:t>
            </a:r>
          </a:p>
        </p:txBody>
      </p:sp>
      <p:pic>
        <p:nvPicPr>
          <p:cNvPr id="62470" name="Picture 15" descr="lines.eps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3037681" y="543719"/>
            <a:ext cx="3221038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71" name="TextBox 17"/>
          <p:cNvSpPr txBox="1">
            <a:spLocks noChangeArrowheads="1"/>
          </p:cNvSpPr>
          <p:nvPr/>
        </p:nvSpPr>
        <p:spPr bwMode="auto">
          <a:xfrm>
            <a:off x="304800" y="838200"/>
            <a:ext cx="274358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u="sng" dirty="0">
                <a:solidFill>
                  <a:srgbClr val="008000"/>
                </a:solidFill>
              </a:rPr>
              <a:t>-&gt; workflow sequence: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7680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7680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Calorimeter “designer” tools</a:t>
            </a:r>
          </a:p>
        </p:txBody>
      </p:sp>
      <p:sp>
        <p:nvSpPr>
          <p:cNvPr id="7680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914400"/>
            <a:ext cx="8686800" cy="1600200"/>
          </a:xfrm>
        </p:spPr>
        <p:txBody>
          <a:bodyPr/>
          <a:lstStyle/>
          <a:p>
            <a:pPr eaLnBrk="1" hangingPunct="1">
              <a:buClr>
                <a:srgbClr val="80057A"/>
              </a:buClr>
              <a:buFont typeface="Wingdings" charset="2"/>
              <a:buChar char="§"/>
            </a:pPr>
            <a:r>
              <a:rPr lang="en-US" sz="28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Allow to easily add “simple” calorimeter detector templates to the “official”  geometry</a:t>
            </a:r>
          </a:p>
          <a:p>
            <a:pPr eaLnBrk="1" hangingPunct="1">
              <a:buClr>
                <a:srgbClr val="80057A"/>
              </a:buClr>
              <a:buFont typeface="Wingdings" charset="2"/>
              <a:buChar char="§"/>
            </a:pPr>
            <a:r>
              <a:rPr lang="en-US" sz="28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Require next to zero coding effort  </a:t>
            </a:r>
          </a:p>
        </p:txBody>
      </p:sp>
      <p:sp>
        <p:nvSpPr>
          <p:cNvPr id="76806" name="TextBox 11"/>
          <p:cNvSpPr txBox="1">
            <a:spLocks noChangeArrowheads="1"/>
          </p:cNvSpPr>
          <p:nvPr/>
        </p:nvSpPr>
        <p:spPr bwMode="auto">
          <a:xfrm>
            <a:off x="381000" y="2667000"/>
            <a:ext cx="81772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u="sng">
                <a:solidFill>
                  <a:srgbClr val="B444BA"/>
                </a:solidFill>
              </a:rPr>
              <a:t>Which energy resolution for 1 GeV/c electrons will I get with a “basic” PWO calorimeter</a:t>
            </a:r>
            <a:r>
              <a:rPr lang="en-US" sz="1600" u="sng">
                <a:solidFill>
                  <a:srgbClr val="B444BA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?</a:t>
            </a:r>
            <a:r>
              <a:rPr lang="en-US" sz="1600" u="sng">
                <a:solidFill>
                  <a:srgbClr val="B444BA"/>
                </a:solidFill>
              </a:rPr>
              <a:t> </a:t>
            </a:r>
          </a:p>
        </p:txBody>
      </p:sp>
      <p:pic>
        <p:nvPicPr>
          <p:cNvPr id="76807" name="Picture 12" descr="example-calorimetry.png"/>
          <p:cNvPicPr>
            <a:picLocks noChangeAspect="1"/>
          </p:cNvPicPr>
          <p:nvPr/>
        </p:nvPicPr>
        <p:blipFill>
          <a:blip r:embed="rId3"/>
          <a:srcRect t="7333" b="3999"/>
          <a:stretch>
            <a:fillRect/>
          </a:stretch>
        </p:blipFill>
        <p:spPr bwMode="auto">
          <a:xfrm>
            <a:off x="228600" y="3352800"/>
            <a:ext cx="4419600" cy="282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8" name="Picture 13" descr="example-de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00600" y="3352800"/>
            <a:ext cx="4114800" cy="279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7885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7885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Calorimeter “designer” tools</a:t>
            </a:r>
          </a:p>
        </p:txBody>
      </p:sp>
      <p:sp>
        <p:nvSpPr>
          <p:cNvPr id="7885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914400"/>
            <a:ext cx="8686800" cy="1600200"/>
          </a:xfrm>
        </p:spPr>
        <p:txBody>
          <a:bodyPr>
            <a:noAutofit/>
          </a:bodyPr>
          <a:lstStyle/>
          <a:p>
            <a:pPr eaLnBrk="1" hangingPunct="1">
              <a:buClr>
                <a:srgbClr val="800000"/>
              </a:buClr>
              <a:buFont typeface="Wingdings" charset="2"/>
              <a:buChar char="§"/>
            </a:pPr>
            <a:r>
              <a:rPr lang="en-US" sz="28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As long as the following is true:</a:t>
            </a:r>
          </a:p>
          <a:p>
            <a:pPr eaLnBrk="1" hangingPunct="1">
              <a:buClr>
                <a:srgbClr val="800000"/>
              </a:buClr>
              <a:buFont typeface="Wingdings" charset="2"/>
              <a:buChar char="§"/>
            </a:pPr>
            <a:endParaRPr lang="en-US" sz="2800" dirty="0" smtClean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eaLnBrk="1" hangingPunct="1">
              <a:buClr>
                <a:srgbClr val="800000"/>
              </a:buClr>
              <a:buFont typeface="Wingdings" charset="2"/>
              <a:buChar char="§"/>
            </a:pPr>
            <a:endParaRPr lang="en-US" sz="2800" dirty="0" smtClean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eaLnBrk="1" hangingPunct="1">
              <a:buClr>
                <a:srgbClr val="800000"/>
              </a:buClr>
              <a:buFont typeface="Wingdings" charset="2"/>
              <a:buChar char="§"/>
            </a:pPr>
            <a:endParaRPr lang="en-US" sz="2800" dirty="0" smtClean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eaLnBrk="1" hangingPunct="1">
              <a:buClr>
                <a:srgbClr val="800000"/>
              </a:buClr>
              <a:buFont typeface="Wingdings" charset="2"/>
              <a:buChar char="§"/>
            </a:pPr>
            <a:r>
              <a:rPr lang="en-US" sz="28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… one can with a moderate effort (99% of which is writing a ROOT C macro with geometry and mapping description) build custom EicRoot-friendly calorimeter which can be used for both standalone resolution studies and/or as an optional EIC device </a:t>
            </a:r>
            <a:r>
              <a:rPr lang="en-US" sz="2800" dirty="0" smtClean="0">
                <a:solidFill>
                  <a:srgbClr val="008000"/>
                </a:solidFill>
                <a:ea typeface="ＭＳ Ｐゴシック" pitchFamily="-84" charset="-128"/>
                <a:cs typeface="ＭＳ Ｐゴシック" pitchFamily="-84" charset="-128"/>
              </a:rPr>
              <a:t>(and internal cell structure does not matter)</a:t>
            </a:r>
            <a:r>
              <a:rPr lang="en-US" sz="28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     </a:t>
            </a:r>
            <a:endParaRPr lang="en-US" sz="2800" dirty="0" smtClean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78854" name="TextBox 7"/>
          <p:cNvSpPr txBox="1">
            <a:spLocks noChangeArrowheads="1"/>
          </p:cNvSpPr>
          <p:nvPr/>
        </p:nvSpPr>
        <p:spPr bwMode="auto">
          <a:xfrm>
            <a:off x="1250950" y="5562600"/>
            <a:ext cx="7893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u="sng" dirty="0">
                <a:solidFill>
                  <a:srgbClr val="008000"/>
                </a:solidFill>
              </a:rPr>
              <a:t>-&gt; see tutorials/designer/</a:t>
            </a:r>
            <a:r>
              <a:rPr lang="en-US" u="sng" dirty="0" err="1">
                <a:solidFill>
                  <a:srgbClr val="008000"/>
                </a:solidFill>
              </a:rPr>
              <a:t>calorimetry</a:t>
            </a:r>
            <a:r>
              <a:rPr lang="en-US" u="sng" dirty="0">
                <a:solidFill>
                  <a:srgbClr val="008000"/>
                </a:solidFill>
              </a:rPr>
              <a:t> directory for details</a:t>
            </a:r>
          </a:p>
        </p:txBody>
      </p:sp>
      <p:sp>
        <p:nvSpPr>
          <p:cNvPr id="78855" name="Rectangle 3"/>
          <p:cNvSpPr txBox="1">
            <a:spLocks noChangeArrowheads="1"/>
          </p:cNvSpPr>
          <p:nvPr/>
        </p:nvSpPr>
        <p:spPr bwMode="auto">
          <a:xfrm>
            <a:off x="533400" y="1447800"/>
            <a:ext cx="8077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your dream calorimeter is a logical 2D matrix …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… composed of “long cells” as elementary units,  </a:t>
            </a:r>
            <a:endParaRPr lang="en-US" sz="2000" dirty="0" smtClean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all the game is based on (known) light output per energy deposit,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energy 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resolution after “ideal” digitization suffices as a result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endParaRPr lang="en-US" sz="2000" dirty="0"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 rot="10800000" flipH="1">
            <a:off x="318955" y="4384676"/>
            <a:ext cx="8769350" cy="1587"/>
          </a:xfrm>
          <a:prstGeom prst="line">
            <a:avLst/>
          </a:prstGeom>
          <a:ln w="12700">
            <a:solidFill>
              <a:srgbClr val="00009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8" name="Picture 77" descr="Screen shot 2011-07-27 at 10.28.32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5195" y="4069080"/>
            <a:ext cx="3845183" cy="635000"/>
          </a:xfrm>
          <a:prstGeom prst="rect">
            <a:avLst/>
          </a:prstGeom>
        </p:spPr>
      </p:pic>
      <p:sp>
        <p:nvSpPr>
          <p:cNvPr id="16387" name="TextBox 38"/>
          <p:cNvSpPr txBox="1">
            <a:spLocks noChangeArrowheads="1"/>
          </p:cNvSpPr>
          <p:nvPr/>
        </p:nvSpPr>
        <p:spPr bwMode="auto">
          <a:xfrm rot="-5400000">
            <a:off x="8156442" y="3254375"/>
            <a:ext cx="11811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alibri" charset="0"/>
              </a:rPr>
              <a:t>0.44843 m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 rot="16200000" flipH="1" flipV="1">
            <a:off x="6252237" y="4075906"/>
            <a:ext cx="3529012" cy="22225"/>
          </a:xfrm>
          <a:prstGeom prst="straightConnector1">
            <a:avLst/>
          </a:prstGeom>
          <a:ln w="12700">
            <a:solidFill>
              <a:srgbClr val="000090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390" name="TextBox 94"/>
          <p:cNvSpPr txBox="1">
            <a:spLocks noChangeArrowheads="1"/>
          </p:cNvSpPr>
          <p:nvPr/>
        </p:nvSpPr>
        <p:spPr bwMode="auto">
          <a:xfrm rot="21069425">
            <a:off x="7023029" y="1958123"/>
            <a:ext cx="4572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alibri" charset="0"/>
              </a:rPr>
              <a:t>Q5</a:t>
            </a:r>
          </a:p>
        </p:txBody>
      </p:sp>
      <p:sp>
        <p:nvSpPr>
          <p:cNvPr id="16391" name="TextBox 75"/>
          <p:cNvSpPr txBox="1">
            <a:spLocks noChangeArrowheads="1"/>
          </p:cNvSpPr>
          <p:nvPr/>
        </p:nvSpPr>
        <p:spPr bwMode="auto">
          <a:xfrm>
            <a:off x="7783380" y="1911350"/>
            <a:ext cx="4445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alibri" charset="0"/>
              </a:rPr>
              <a:t>D5</a:t>
            </a:r>
          </a:p>
        </p:txBody>
      </p:sp>
      <p:cxnSp>
        <p:nvCxnSpPr>
          <p:cNvPr id="38" name="Straight Arrow Connector 37"/>
          <p:cNvCxnSpPr/>
          <p:nvPr/>
        </p:nvCxnSpPr>
        <p:spPr>
          <a:xfrm rot="5400000" flipH="1" flipV="1">
            <a:off x="7747661" y="3544094"/>
            <a:ext cx="1628775" cy="1587"/>
          </a:xfrm>
          <a:prstGeom prst="straightConnector1">
            <a:avLst/>
          </a:prstGeom>
          <a:ln w="9525"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393" name="TextBox 92"/>
          <p:cNvSpPr txBox="1">
            <a:spLocks noChangeArrowheads="1"/>
          </p:cNvSpPr>
          <p:nvPr/>
        </p:nvSpPr>
        <p:spPr bwMode="auto">
          <a:xfrm rot="21050887">
            <a:off x="6164964" y="2100298"/>
            <a:ext cx="457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alibri" charset="0"/>
              </a:rPr>
              <a:t>Q4</a:t>
            </a:r>
          </a:p>
        </p:txBody>
      </p:sp>
      <p:sp>
        <p:nvSpPr>
          <p:cNvPr id="14" name="Oval 13"/>
          <p:cNvSpPr/>
          <p:nvPr/>
        </p:nvSpPr>
        <p:spPr>
          <a:xfrm>
            <a:off x="287605" y="4359275"/>
            <a:ext cx="46038" cy="46038"/>
          </a:xfrm>
          <a:prstGeom prst="ellipse">
            <a:avLst/>
          </a:prstGeom>
          <a:ln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311017" y="5772150"/>
            <a:ext cx="7694613" cy="36513"/>
          </a:xfrm>
          <a:prstGeom prst="straightConnector1">
            <a:avLst/>
          </a:prstGeom>
          <a:ln w="12700">
            <a:solidFill>
              <a:srgbClr val="000090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396" name="TextBox 17"/>
          <p:cNvSpPr txBox="1">
            <a:spLocks noChangeArrowheads="1"/>
          </p:cNvSpPr>
          <p:nvPr/>
        </p:nvSpPr>
        <p:spPr bwMode="auto">
          <a:xfrm>
            <a:off x="4287705" y="5473984"/>
            <a:ext cx="12985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alibri" charset="0"/>
              </a:rPr>
              <a:t>90.08703 m</a:t>
            </a:r>
          </a:p>
        </p:txBody>
      </p:sp>
      <p:cxnSp>
        <p:nvCxnSpPr>
          <p:cNvPr id="99" name="Straight Arrow Connector 98"/>
          <p:cNvCxnSpPr/>
          <p:nvPr/>
        </p:nvCxnSpPr>
        <p:spPr>
          <a:xfrm rot="5400000" flipH="1" flipV="1">
            <a:off x="4234301" y="4306824"/>
            <a:ext cx="2272455" cy="1588"/>
          </a:xfrm>
          <a:prstGeom prst="straightConnector1">
            <a:avLst/>
          </a:prstGeom>
          <a:ln w="12700">
            <a:solidFill>
              <a:srgbClr val="000090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/>
          <p:cNvCxnSpPr/>
          <p:nvPr/>
        </p:nvCxnSpPr>
        <p:spPr>
          <a:xfrm>
            <a:off x="301492" y="5427663"/>
            <a:ext cx="5073376" cy="11908"/>
          </a:xfrm>
          <a:prstGeom prst="straightConnector1">
            <a:avLst/>
          </a:prstGeom>
          <a:ln w="12700">
            <a:solidFill>
              <a:srgbClr val="000090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rot="10800000" flipV="1">
            <a:off x="1437864" y="3630583"/>
            <a:ext cx="4981765" cy="188913"/>
          </a:xfrm>
          <a:prstGeom prst="line">
            <a:avLst/>
          </a:prstGeom>
          <a:ln w="6350">
            <a:solidFill>
              <a:srgbClr val="00009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Rectangle 64"/>
          <p:cNvSpPr/>
          <p:nvPr/>
        </p:nvSpPr>
        <p:spPr>
          <a:xfrm rot="20961458">
            <a:off x="6475280" y="2514600"/>
            <a:ext cx="196850" cy="903288"/>
          </a:xfrm>
          <a:prstGeom prst="rect">
            <a:avLst/>
          </a:prstGeom>
          <a:solidFill>
            <a:schemeClr val="accent5">
              <a:lumMod val="60000"/>
              <a:lumOff val="40000"/>
              <a:alpha val="18000"/>
            </a:schemeClr>
          </a:solidFill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4" name="Rectangle 93"/>
          <p:cNvSpPr/>
          <p:nvPr/>
        </p:nvSpPr>
        <p:spPr>
          <a:xfrm rot="21009406">
            <a:off x="7319830" y="2366963"/>
            <a:ext cx="166687" cy="904875"/>
          </a:xfrm>
          <a:prstGeom prst="rect">
            <a:avLst/>
          </a:prstGeom>
          <a:solidFill>
            <a:schemeClr val="accent5">
              <a:lumMod val="60000"/>
              <a:lumOff val="40000"/>
              <a:alpha val="18000"/>
            </a:schemeClr>
          </a:solidFill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6" name="Rectangle 95"/>
          <p:cNvSpPr/>
          <p:nvPr/>
        </p:nvSpPr>
        <p:spPr>
          <a:xfrm rot="21026120">
            <a:off x="5483092" y="2616200"/>
            <a:ext cx="958850" cy="912813"/>
          </a:xfrm>
          <a:prstGeom prst="rect">
            <a:avLst/>
          </a:prstGeom>
          <a:solidFill>
            <a:schemeClr val="accent5">
              <a:lumMod val="40000"/>
              <a:lumOff val="60000"/>
              <a:alpha val="29000"/>
            </a:schemeClr>
          </a:solidFill>
          <a:ln>
            <a:solidFill>
              <a:srgbClr val="00009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7" name="Rectangle 96"/>
          <p:cNvSpPr/>
          <p:nvPr/>
        </p:nvSpPr>
        <p:spPr>
          <a:xfrm rot="21043063" flipH="1">
            <a:off x="5375142" y="2697163"/>
            <a:ext cx="79375" cy="925512"/>
          </a:xfrm>
          <a:prstGeom prst="rect">
            <a:avLst/>
          </a:prstGeom>
          <a:solidFill>
            <a:schemeClr val="accent5">
              <a:lumMod val="40000"/>
              <a:lumOff val="60000"/>
              <a:alpha val="29000"/>
            </a:schemeClr>
          </a:solidFill>
          <a:ln>
            <a:solidFill>
              <a:srgbClr val="00009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3" name="Oval 52"/>
          <p:cNvSpPr/>
          <p:nvPr/>
        </p:nvSpPr>
        <p:spPr>
          <a:xfrm rot="910509">
            <a:off x="5276717" y="2606040"/>
            <a:ext cx="95250" cy="93663"/>
          </a:xfrm>
          <a:prstGeom prst="ellipse">
            <a:avLst/>
          </a:prstGeom>
          <a:noFill/>
          <a:ln>
            <a:solidFill>
              <a:srgbClr val="00009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408" name="TextBox 76"/>
          <p:cNvSpPr txBox="1">
            <a:spLocks noChangeArrowheads="1"/>
          </p:cNvSpPr>
          <p:nvPr/>
        </p:nvSpPr>
        <p:spPr bwMode="auto">
          <a:xfrm>
            <a:off x="2672690" y="5113338"/>
            <a:ext cx="16053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alibri" charset="0"/>
              </a:rPr>
              <a:t>60.0559 m</a:t>
            </a:r>
          </a:p>
        </p:txBody>
      </p:sp>
      <p:sp>
        <p:nvSpPr>
          <p:cNvPr id="16409" name="TextBox 56"/>
          <p:cNvSpPr txBox="1">
            <a:spLocks noChangeArrowheads="1"/>
          </p:cNvSpPr>
          <p:nvPr/>
        </p:nvSpPr>
        <p:spPr bwMode="auto">
          <a:xfrm>
            <a:off x="942461" y="4497388"/>
            <a:ext cx="419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alibri" charset="0"/>
              </a:rPr>
              <a:t>10</a:t>
            </a:r>
          </a:p>
        </p:txBody>
      </p:sp>
      <p:cxnSp>
        <p:nvCxnSpPr>
          <p:cNvPr id="88" name="Straight Connector 87"/>
          <p:cNvCxnSpPr/>
          <p:nvPr/>
        </p:nvCxnSpPr>
        <p:spPr>
          <a:xfrm flipV="1">
            <a:off x="8027855" y="2730500"/>
            <a:ext cx="850900" cy="0"/>
          </a:xfrm>
          <a:prstGeom prst="line">
            <a:avLst/>
          </a:prstGeom>
          <a:ln w="952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rot="16200000" flipH="1">
            <a:off x="-393433" y="5102246"/>
            <a:ext cx="1407721" cy="392"/>
          </a:xfrm>
          <a:prstGeom prst="line">
            <a:avLst/>
          </a:prstGeom>
          <a:ln w="6350">
            <a:solidFill>
              <a:srgbClr val="00009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/>
          <p:nvPr/>
        </p:nvCxnSpPr>
        <p:spPr>
          <a:xfrm rot="16200000" flipV="1">
            <a:off x="-64495" y="4364038"/>
            <a:ext cx="820738" cy="260350"/>
          </a:xfrm>
          <a:prstGeom prst="line">
            <a:avLst/>
          </a:prstGeom>
          <a:ln w="6350">
            <a:solidFill>
              <a:srgbClr val="00009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419" name="TextBox 133"/>
          <p:cNvSpPr txBox="1">
            <a:spLocks noChangeArrowheads="1"/>
          </p:cNvSpPr>
          <p:nvPr/>
        </p:nvSpPr>
        <p:spPr bwMode="auto">
          <a:xfrm rot="20430294">
            <a:off x="1000419" y="3143247"/>
            <a:ext cx="6207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dirty="0" smtClean="0">
                <a:latin typeface="Calibri" charset="0"/>
              </a:rPr>
              <a:t>3 m</a:t>
            </a:r>
            <a:endParaRPr lang="en-US" dirty="0">
              <a:latin typeface="Calibri" charset="0"/>
            </a:endParaRPr>
          </a:p>
        </p:txBody>
      </p:sp>
      <p:sp>
        <p:nvSpPr>
          <p:cNvPr id="16420" name="Rectangle 81"/>
          <p:cNvSpPr>
            <a:spLocks noChangeArrowheads="1"/>
          </p:cNvSpPr>
          <p:nvPr/>
        </p:nvSpPr>
        <p:spPr bwMode="auto">
          <a:xfrm rot="-1156142">
            <a:off x="393567" y="4518025"/>
            <a:ext cx="4762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alibri" charset="0"/>
              </a:rPr>
              <a:t>4.5</a:t>
            </a:r>
          </a:p>
        </p:txBody>
      </p:sp>
      <p:sp>
        <p:nvSpPr>
          <p:cNvPr id="61" name="Trapezoid 60"/>
          <p:cNvSpPr/>
          <p:nvPr/>
        </p:nvSpPr>
        <p:spPr>
          <a:xfrm rot="20127605">
            <a:off x="637489" y="3681176"/>
            <a:ext cx="128587" cy="1077912"/>
          </a:xfrm>
          <a:prstGeom prst="trapezoid">
            <a:avLst>
              <a:gd name="adj" fmla="val 32625"/>
            </a:avLst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0" name="Trapezoid 99"/>
          <p:cNvSpPr/>
          <p:nvPr/>
        </p:nvSpPr>
        <p:spPr>
          <a:xfrm rot="10581694">
            <a:off x="7534142" y="2279650"/>
            <a:ext cx="987425" cy="923925"/>
          </a:xfrm>
          <a:prstGeom prst="trapezoid">
            <a:avLst>
              <a:gd name="adj" fmla="val 12673"/>
            </a:avLst>
          </a:prstGeom>
          <a:solidFill>
            <a:srgbClr val="0000FF">
              <a:alpha val="4000"/>
            </a:srgbClr>
          </a:solidFill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5" name="Arc 84"/>
          <p:cNvSpPr/>
          <p:nvPr/>
        </p:nvSpPr>
        <p:spPr>
          <a:xfrm>
            <a:off x="215699" y="2710537"/>
            <a:ext cx="2468563" cy="2451100"/>
          </a:xfrm>
          <a:prstGeom prst="arc">
            <a:avLst>
              <a:gd name="adj1" fmla="val 19503407"/>
              <a:gd name="adj2" fmla="val 20392697"/>
            </a:avLst>
          </a:prstGeom>
          <a:ln w="12700">
            <a:solidFill>
              <a:srgbClr val="000090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24" name="Straight Arrow Connector 123"/>
          <p:cNvCxnSpPr/>
          <p:nvPr/>
        </p:nvCxnSpPr>
        <p:spPr>
          <a:xfrm flipV="1">
            <a:off x="272917" y="4143375"/>
            <a:ext cx="403225" cy="144463"/>
          </a:xfrm>
          <a:prstGeom prst="straightConnector1">
            <a:avLst/>
          </a:prstGeom>
          <a:ln w="9525">
            <a:solidFill>
              <a:srgbClr val="000090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1" name="Arc 130"/>
          <p:cNvSpPr/>
          <p:nvPr/>
        </p:nvSpPr>
        <p:spPr>
          <a:xfrm rot="21089994">
            <a:off x="-866290" y="1724656"/>
            <a:ext cx="4555839" cy="4197350"/>
          </a:xfrm>
          <a:prstGeom prst="arc">
            <a:avLst>
              <a:gd name="adj1" fmla="val 20292972"/>
              <a:gd name="adj2" fmla="val 21526146"/>
            </a:avLst>
          </a:prstGeom>
          <a:ln w="12700">
            <a:solidFill>
              <a:srgbClr val="000090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426" name="Rectangle 137"/>
          <p:cNvSpPr>
            <a:spLocks noChangeArrowheads="1"/>
          </p:cNvSpPr>
          <p:nvPr/>
        </p:nvSpPr>
        <p:spPr bwMode="auto">
          <a:xfrm rot="20048882">
            <a:off x="2449002" y="2955584"/>
            <a:ext cx="108105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 smtClean="0">
                <a:latin typeface="Symbol" charset="2"/>
              </a:rPr>
              <a:t>q</a:t>
            </a:r>
            <a:r>
              <a:rPr lang="en-US" dirty="0" smtClean="0">
                <a:latin typeface="Calibri" charset="0"/>
              </a:rPr>
              <a:t>=4 mrad</a:t>
            </a:r>
            <a:endParaRPr lang="en-US" dirty="0">
              <a:latin typeface="Calibri" charset="0"/>
            </a:endParaRPr>
          </a:p>
        </p:txBody>
      </p:sp>
      <p:cxnSp>
        <p:nvCxnSpPr>
          <p:cNvPr id="141" name="Straight Arrow Connector 140"/>
          <p:cNvCxnSpPr/>
          <p:nvPr/>
        </p:nvCxnSpPr>
        <p:spPr>
          <a:xfrm flipV="1">
            <a:off x="385077" y="3119105"/>
            <a:ext cx="737213" cy="392207"/>
          </a:xfrm>
          <a:prstGeom prst="straightConnector1">
            <a:avLst/>
          </a:prstGeom>
          <a:ln w="9525">
            <a:solidFill>
              <a:srgbClr val="000090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2" name="Trapezoid 71"/>
          <p:cNvSpPr/>
          <p:nvPr/>
        </p:nvSpPr>
        <p:spPr>
          <a:xfrm rot="9707985">
            <a:off x="1182877" y="3505851"/>
            <a:ext cx="465952" cy="528500"/>
          </a:xfrm>
          <a:prstGeom prst="trapezoid">
            <a:avLst>
              <a:gd name="adj" fmla="val 30361"/>
            </a:avLst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6" name="Straight Connector 155"/>
          <p:cNvCxnSpPr>
            <a:endCxn id="61" idx="2"/>
          </p:cNvCxnSpPr>
          <p:nvPr/>
        </p:nvCxnSpPr>
        <p:spPr>
          <a:xfrm rot="16200000" flipH="1">
            <a:off x="55804" y="3840583"/>
            <a:ext cx="1199094" cy="540549"/>
          </a:xfrm>
          <a:prstGeom prst="line">
            <a:avLst/>
          </a:prstGeom>
          <a:ln w="6350">
            <a:solidFill>
              <a:srgbClr val="00009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3" name="Straight Connector 162"/>
          <p:cNvCxnSpPr/>
          <p:nvPr/>
        </p:nvCxnSpPr>
        <p:spPr>
          <a:xfrm rot="16200000" flipH="1">
            <a:off x="929882" y="3311514"/>
            <a:ext cx="700390" cy="315573"/>
          </a:xfrm>
          <a:prstGeom prst="line">
            <a:avLst/>
          </a:prstGeom>
          <a:ln w="6350">
            <a:solidFill>
              <a:srgbClr val="00009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431" name="TextBox 170"/>
          <p:cNvSpPr txBox="1">
            <a:spLocks noChangeArrowheads="1"/>
          </p:cNvSpPr>
          <p:nvPr/>
        </p:nvSpPr>
        <p:spPr bwMode="auto">
          <a:xfrm rot="-1548712">
            <a:off x="273593" y="2862540"/>
            <a:ext cx="83050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 smtClean="0">
                <a:latin typeface="Calibri" charset="0"/>
              </a:rPr>
              <a:t>8.18 m</a:t>
            </a:r>
            <a:endParaRPr lang="en-US" dirty="0">
              <a:latin typeface="Calibri" charset="0"/>
            </a:endParaRPr>
          </a:p>
        </p:txBody>
      </p:sp>
      <p:sp>
        <p:nvSpPr>
          <p:cNvPr id="16435" name="Rectangle 182"/>
          <p:cNvSpPr>
            <a:spLocks noChangeArrowheads="1"/>
          </p:cNvSpPr>
          <p:nvPr/>
        </p:nvSpPr>
        <p:spPr bwMode="auto">
          <a:xfrm rot="20368777">
            <a:off x="3469191" y="2678786"/>
            <a:ext cx="13733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Symbol" charset="2"/>
              </a:rPr>
              <a:t>q</a:t>
            </a:r>
            <a:r>
              <a:rPr lang="en-US" dirty="0" smtClean="0">
                <a:latin typeface="Calibri" charset="0"/>
              </a:rPr>
              <a:t>=9.82 </a:t>
            </a:r>
            <a:r>
              <a:rPr lang="en-US" dirty="0">
                <a:latin typeface="Calibri" charset="0"/>
              </a:rPr>
              <a:t>mrad</a:t>
            </a:r>
          </a:p>
        </p:txBody>
      </p:sp>
      <p:sp>
        <p:nvSpPr>
          <p:cNvPr id="16436" name="TextBox 67"/>
          <p:cNvSpPr txBox="1">
            <a:spLocks noChangeArrowheads="1"/>
          </p:cNvSpPr>
          <p:nvPr/>
        </p:nvSpPr>
        <p:spPr bwMode="auto">
          <a:xfrm>
            <a:off x="4287705" y="295910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>
              <a:latin typeface="Calibri" charset="0"/>
            </a:endParaRPr>
          </a:p>
        </p:txBody>
      </p:sp>
      <p:cxnSp>
        <p:nvCxnSpPr>
          <p:cNvPr id="63" name="Straight Arrow Connector 62"/>
          <p:cNvCxnSpPr/>
          <p:nvPr/>
        </p:nvCxnSpPr>
        <p:spPr>
          <a:xfrm flipV="1">
            <a:off x="355467" y="4411663"/>
            <a:ext cx="374650" cy="144462"/>
          </a:xfrm>
          <a:prstGeom prst="straightConnector1">
            <a:avLst/>
          </a:prstGeom>
          <a:ln w="9525">
            <a:solidFill>
              <a:srgbClr val="000090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Arc 50"/>
          <p:cNvSpPr/>
          <p:nvPr/>
        </p:nvSpPr>
        <p:spPr>
          <a:xfrm>
            <a:off x="-2642009" y="1819635"/>
            <a:ext cx="5887002" cy="5171355"/>
          </a:xfrm>
          <a:prstGeom prst="arc">
            <a:avLst>
              <a:gd name="adj1" fmla="val 20300464"/>
              <a:gd name="adj2" fmla="val 21560763"/>
            </a:avLst>
          </a:prstGeom>
          <a:ln w="12700">
            <a:solidFill>
              <a:srgbClr val="000090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440" name="TextBox 51"/>
          <p:cNvSpPr txBox="1">
            <a:spLocks noChangeArrowheads="1"/>
          </p:cNvSpPr>
          <p:nvPr/>
        </p:nvSpPr>
        <p:spPr bwMode="auto">
          <a:xfrm rot="20566839">
            <a:off x="2372068" y="3631988"/>
            <a:ext cx="9636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alibri" charset="0"/>
              </a:rPr>
              <a:t>10 mrad</a:t>
            </a:r>
          </a:p>
        </p:txBody>
      </p:sp>
      <p:sp>
        <p:nvSpPr>
          <p:cNvPr id="60" name="Rectangle 59"/>
          <p:cNvSpPr/>
          <p:nvPr/>
        </p:nvSpPr>
        <p:spPr>
          <a:xfrm rot="19898499">
            <a:off x="857117" y="3578225"/>
            <a:ext cx="136525" cy="1077913"/>
          </a:xfrm>
          <a:prstGeom prst="rect">
            <a:avLst/>
          </a:prstGeom>
          <a:solidFill>
            <a:schemeClr val="accent5">
              <a:lumMod val="60000"/>
              <a:lumOff val="40000"/>
              <a:alpha val="18000"/>
            </a:schemeClr>
          </a:solidFill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310231" y="3206231"/>
            <a:ext cx="3137797" cy="1178446"/>
          </a:xfrm>
          <a:prstGeom prst="line">
            <a:avLst/>
          </a:prstGeom>
          <a:ln w="6350">
            <a:solidFill>
              <a:srgbClr val="00009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/>
          <p:nvPr/>
        </p:nvCxnSpPr>
        <p:spPr>
          <a:xfrm flipV="1">
            <a:off x="713861" y="2542883"/>
            <a:ext cx="2944973" cy="1687792"/>
          </a:xfrm>
          <a:prstGeom prst="line">
            <a:avLst/>
          </a:prstGeom>
          <a:ln w="6350">
            <a:solidFill>
              <a:srgbClr val="00009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445" name="TextBox 154"/>
          <p:cNvSpPr txBox="1">
            <a:spLocks noChangeArrowheads="1"/>
          </p:cNvSpPr>
          <p:nvPr/>
        </p:nvSpPr>
        <p:spPr bwMode="auto">
          <a:xfrm rot="-1239056">
            <a:off x="-103066" y="3803928"/>
            <a:ext cx="94749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 smtClean="0">
                <a:latin typeface="Calibri" charset="0"/>
              </a:rPr>
              <a:t>5.475 </a:t>
            </a:r>
            <a:r>
              <a:rPr lang="en-US" dirty="0">
                <a:latin typeface="Calibri" charset="0"/>
              </a:rPr>
              <a:t>m</a:t>
            </a:r>
          </a:p>
        </p:txBody>
      </p:sp>
      <p:sp>
        <p:nvSpPr>
          <p:cNvPr id="16448" name="TextBox 58"/>
          <p:cNvSpPr txBox="1">
            <a:spLocks noChangeArrowheads="1"/>
          </p:cNvSpPr>
          <p:nvPr/>
        </p:nvSpPr>
        <p:spPr bwMode="auto">
          <a:xfrm>
            <a:off x="2607942" y="4492626"/>
            <a:ext cx="419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alibri" charset="0"/>
              </a:rPr>
              <a:t>30</a:t>
            </a:r>
          </a:p>
        </p:txBody>
      </p:sp>
      <p:sp>
        <p:nvSpPr>
          <p:cNvPr id="16449" name="TextBox 57"/>
          <p:cNvSpPr txBox="1">
            <a:spLocks noChangeArrowheads="1"/>
          </p:cNvSpPr>
          <p:nvPr/>
        </p:nvSpPr>
        <p:spPr bwMode="auto">
          <a:xfrm>
            <a:off x="1774565" y="4494213"/>
            <a:ext cx="4175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alibri" charset="0"/>
              </a:rPr>
              <a:t>20</a:t>
            </a:r>
          </a:p>
        </p:txBody>
      </p:sp>
      <p:cxnSp>
        <p:nvCxnSpPr>
          <p:cNvPr id="90" name="Straight Arrow Connector 89"/>
          <p:cNvCxnSpPr/>
          <p:nvPr/>
        </p:nvCxnSpPr>
        <p:spPr>
          <a:xfrm rot="5400000" flipH="1" flipV="1">
            <a:off x="4763660" y="3790867"/>
            <a:ext cx="200026" cy="1"/>
          </a:xfrm>
          <a:prstGeom prst="straightConnector1">
            <a:avLst/>
          </a:prstGeom>
          <a:ln w="9525">
            <a:solidFill>
              <a:srgbClr val="00009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/>
          <p:nvPr/>
        </p:nvCxnSpPr>
        <p:spPr>
          <a:xfrm rot="16200000" flipH="1">
            <a:off x="4671056" y="3041584"/>
            <a:ext cx="275098" cy="110133"/>
          </a:xfrm>
          <a:prstGeom prst="straightConnector1">
            <a:avLst/>
          </a:prstGeom>
          <a:ln w="9525">
            <a:solidFill>
              <a:srgbClr val="00009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V="1">
            <a:off x="1437863" y="2696820"/>
            <a:ext cx="6790017" cy="1120112"/>
          </a:xfrm>
          <a:prstGeom prst="line">
            <a:avLst/>
          </a:prstGeom>
          <a:ln w="6350">
            <a:solidFill>
              <a:srgbClr val="00009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Rectangle 63"/>
          <p:cNvSpPr/>
          <p:nvPr/>
        </p:nvSpPr>
        <p:spPr>
          <a:xfrm rot="19892847">
            <a:off x="1033330" y="3489325"/>
            <a:ext cx="119062" cy="1085850"/>
          </a:xfrm>
          <a:prstGeom prst="rect">
            <a:avLst/>
          </a:prstGeom>
          <a:solidFill>
            <a:schemeClr val="accent5">
              <a:lumMod val="60000"/>
              <a:lumOff val="40000"/>
              <a:alpha val="18000"/>
            </a:schemeClr>
          </a:solidFill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0" name="Oval 79"/>
          <p:cNvSpPr/>
          <p:nvPr/>
        </p:nvSpPr>
        <p:spPr>
          <a:xfrm>
            <a:off x="1125404" y="4359275"/>
            <a:ext cx="46038" cy="46038"/>
          </a:xfrm>
          <a:prstGeom prst="ellipse">
            <a:avLst/>
          </a:prstGeom>
          <a:ln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2" name="Oval 81"/>
          <p:cNvSpPr/>
          <p:nvPr/>
        </p:nvSpPr>
        <p:spPr>
          <a:xfrm>
            <a:off x="2807837" y="4352544"/>
            <a:ext cx="46038" cy="46038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4" name="Oval 83"/>
          <p:cNvSpPr/>
          <p:nvPr/>
        </p:nvSpPr>
        <p:spPr>
          <a:xfrm>
            <a:off x="4517765" y="4359275"/>
            <a:ext cx="46038" cy="46038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6" name="Oval 85"/>
          <p:cNvSpPr/>
          <p:nvPr/>
        </p:nvSpPr>
        <p:spPr>
          <a:xfrm>
            <a:off x="1963604" y="4359275"/>
            <a:ext cx="46038" cy="46038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7" name="Oval 86"/>
          <p:cNvSpPr/>
          <p:nvPr/>
        </p:nvSpPr>
        <p:spPr>
          <a:xfrm>
            <a:off x="3658834" y="4359275"/>
            <a:ext cx="46038" cy="46038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8" name="TextBox 58"/>
          <p:cNvSpPr txBox="1">
            <a:spLocks noChangeArrowheads="1"/>
          </p:cNvSpPr>
          <p:nvPr/>
        </p:nvSpPr>
        <p:spPr bwMode="auto">
          <a:xfrm>
            <a:off x="3475349" y="4497388"/>
            <a:ext cx="41865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Calibri" charset="0"/>
              </a:rPr>
              <a:t>4</a:t>
            </a:r>
            <a:r>
              <a:rPr lang="en-US" dirty="0" smtClean="0">
                <a:latin typeface="Calibri" charset="0"/>
              </a:rPr>
              <a:t>0</a:t>
            </a:r>
            <a:endParaRPr lang="en-US" dirty="0">
              <a:latin typeface="Calibri" charset="0"/>
            </a:endParaRPr>
          </a:p>
        </p:txBody>
      </p:sp>
      <p:sp>
        <p:nvSpPr>
          <p:cNvPr id="101" name="TextBox 58"/>
          <p:cNvSpPr txBox="1">
            <a:spLocks noChangeArrowheads="1"/>
          </p:cNvSpPr>
          <p:nvPr/>
        </p:nvSpPr>
        <p:spPr bwMode="auto">
          <a:xfrm>
            <a:off x="4334885" y="4519098"/>
            <a:ext cx="41865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 smtClean="0">
                <a:latin typeface="Calibri" charset="0"/>
              </a:rPr>
              <a:t>50</a:t>
            </a:r>
            <a:endParaRPr lang="en-US" dirty="0">
              <a:latin typeface="Calibri" charset="0"/>
            </a:endParaRPr>
          </a:p>
        </p:txBody>
      </p:sp>
      <p:cxnSp>
        <p:nvCxnSpPr>
          <p:cNvPr id="106" name="Straight Connector 105"/>
          <p:cNvCxnSpPr/>
          <p:nvPr/>
        </p:nvCxnSpPr>
        <p:spPr>
          <a:xfrm rot="5400000">
            <a:off x="1372079" y="4109039"/>
            <a:ext cx="579084" cy="1588"/>
          </a:xfrm>
          <a:prstGeom prst="line">
            <a:avLst/>
          </a:prstGeom>
          <a:ln w="6350">
            <a:solidFill>
              <a:srgbClr val="000090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/>
          <p:nvPr/>
        </p:nvCxnSpPr>
        <p:spPr>
          <a:xfrm rot="5400000">
            <a:off x="795313" y="4225170"/>
            <a:ext cx="1559321" cy="1588"/>
          </a:xfrm>
          <a:prstGeom prst="line">
            <a:avLst/>
          </a:prstGeom>
          <a:ln w="6350">
            <a:solidFill>
              <a:srgbClr val="00009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Arrow Connector 127"/>
          <p:cNvCxnSpPr/>
          <p:nvPr/>
        </p:nvCxnSpPr>
        <p:spPr>
          <a:xfrm>
            <a:off x="301492" y="5005624"/>
            <a:ext cx="1272687" cy="1588"/>
          </a:xfrm>
          <a:prstGeom prst="straightConnector1">
            <a:avLst/>
          </a:prstGeom>
          <a:ln w="12700">
            <a:solidFill>
              <a:srgbClr val="000090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2" name="TextBox 181"/>
          <p:cNvSpPr txBox="1">
            <a:spLocks noChangeArrowheads="1"/>
          </p:cNvSpPr>
          <p:nvPr/>
        </p:nvSpPr>
        <p:spPr bwMode="auto">
          <a:xfrm>
            <a:off x="480275" y="4710404"/>
            <a:ext cx="83050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 smtClean="0">
                <a:latin typeface="Calibri" charset="0"/>
              </a:rPr>
              <a:t>15.1 </a:t>
            </a:r>
            <a:r>
              <a:rPr lang="en-US" dirty="0">
                <a:latin typeface="Calibri" charset="0"/>
              </a:rPr>
              <a:t>m</a:t>
            </a:r>
          </a:p>
        </p:txBody>
      </p:sp>
      <p:sp>
        <p:nvSpPr>
          <p:cNvPr id="83" name="TextBox 101"/>
          <p:cNvSpPr txBox="1">
            <a:spLocks noChangeArrowheads="1"/>
          </p:cNvSpPr>
          <p:nvPr/>
        </p:nvSpPr>
        <p:spPr bwMode="auto">
          <a:xfrm rot="16200000">
            <a:off x="7309633" y="3572261"/>
            <a:ext cx="94749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 smtClean="0">
                <a:latin typeface="Calibri" charset="0"/>
              </a:rPr>
              <a:t>0.316 </a:t>
            </a:r>
            <a:r>
              <a:rPr lang="en-US" dirty="0">
                <a:latin typeface="Calibri" charset="0"/>
              </a:rPr>
              <a:t>m</a:t>
            </a:r>
          </a:p>
        </p:txBody>
      </p:sp>
      <p:sp>
        <p:nvSpPr>
          <p:cNvPr id="89" name="Rectangle 100"/>
          <p:cNvSpPr>
            <a:spLocks noChangeArrowheads="1"/>
          </p:cNvSpPr>
          <p:nvPr/>
        </p:nvSpPr>
        <p:spPr bwMode="auto">
          <a:xfrm>
            <a:off x="4278008" y="3283179"/>
            <a:ext cx="16073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 smtClean="0">
                <a:latin typeface="Symbol" charset="2"/>
              </a:rPr>
              <a:t>q</a:t>
            </a:r>
            <a:r>
              <a:rPr lang="en-US" dirty="0" smtClean="0">
                <a:latin typeface="Calibri" charset="0"/>
              </a:rPr>
              <a:t>=3.6745 </a:t>
            </a:r>
            <a:r>
              <a:rPr lang="en-US" dirty="0">
                <a:latin typeface="Calibri" charset="0"/>
              </a:rPr>
              <a:t>mrad</a:t>
            </a:r>
          </a:p>
        </p:txBody>
      </p:sp>
      <p:pic>
        <p:nvPicPr>
          <p:cNvPr id="74" name="Picture 2" descr="http://www.linearcollider.org/newsline/images/2007/20070712_ftr1_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1066800"/>
            <a:ext cx="2948874" cy="1464481"/>
          </a:xfrm>
          <a:prstGeom prst="rect">
            <a:avLst/>
          </a:prstGeom>
          <a:noFill/>
        </p:spPr>
      </p:pic>
      <p:sp>
        <p:nvSpPr>
          <p:cNvPr id="9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 Bold"/>
                <a:ea typeface="ＭＳ Ｐゴシック" pitchFamily="-84" charset="-128"/>
                <a:cs typeface="Arial Narrow Bold"/>
              </a:rPr>
              <a:t>Interaction Region design</a:t>
            </a:r>
            <a:endParaRPr lang="en-US" sz="4800" b="0" dirty="0" smtClean="0">
              <a:latin typeface="Arial Narrow Bold"/>
              <a:ea typeface="ＭＳ Ｐゴシック" pitchFamily="-84" charset="-128"/>
              <a:cs typeface="Arial Narrow Bold"/>
            </a:endParaRPr>
          </a:p>
        </p:txBody>
      </p:sp>
      <p:sp>
        <p:nvSpPr>
          <p:cNvPr id="93" name="Date Placeholder 9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Sep,3 2013</a:t>
            </a:r>
            <a:endParaRPr lang="ru-RU"/>
          </a:p>
        </p:txBody>
      </p:sp>
      <p:sp>
        <p:nvSpPr>
          <p:cNvPr id="95" name="Footer Placeholder 9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A.Kiselev</a:t>
            </a:r>
            <a:endParaRPr lang="ru-RU"/>
          </a:p>
        </p:txBody>
      </p:sp>
    </p:spTree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2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ChangeArrowheads="1"/>
          </p:cNvSpPr>
          <p:nvPr/>
        </p:nvSpPr>
        <p:spPr bwMode="auto">
          <a:xfrm>
            <a:off x="0" y="2057400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ctr"/>
            <a:r>
              <a:rPr lang="en-US" sz="5400" b="1" dirty="0" smtClean="0">
                <a:solidFill>
                  <a:schemeClr val="tx2"/>
                </a:solidFill>
                <a:latin typeface="Arial" pitchFamily="-84" charset="0"/>
              </a:rPr>
              <a:t>Calorimeter R&amp;D</a:t>
            </a:r>
            <a:endParaRPr lang="en-US" sz="5400" b="1" dirty="0">
              <a:solidFill>
                <a:schemeClr val="tx2"/>
              </a:solidFill>
              <a:latin typeface="Arial" pitchFamily="-8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Sep,3 2013</a:t>
            </a: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A.Kiselev</a:t>
            </a:r>
            <a:endParaRPr lang="ru-RU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3276600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ctr"/>
            <a:r>
              <a:rPr lang="en-US" sz="2000" b="1" dirty="0" smtClean="0">
                <a:solidFill>
                  <a:schemeClr val="tx2"/>
                </a:solidFill>
                <a:latin typeface="Arial" pitchFamily="-84" charset="0"/>
              </a:rPr>
              <a:t>(by-product for PHENIX upgrade)</a:t>
            </a:r>
            <a:endParaRPr lang="en-US" sz="2000" b="1" dirty="0">
              <a:solidFill>
                <a:schemeClr val="tx2"/>
              </a:solidFill>
              <a:latin typeface="Arial" pitchFamily="-8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PHENIX upgrade calorimeter 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setup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Sep,3 2013</a:t>
            </a:r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A.Kiselev</a:t>
            </a:r>
            <a:endParaRPr lang="ru-RU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304800" y="990600"/>
            <a:ext cx="76962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t</a:t>
            </a:r>
            <a:r>
              <a:rPr lang="en-US" sz="24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ungsten scintillating fiber epoxy sandwich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d</a:t>
            </a:r>
            <a:r>
              <a:rPr lang="en-US" sz="24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efault configuration:</a:t>
            </a:r>
          </a:p>
          <a:p>
            <a:pPr marL="621792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1mm fibers; 7 fiber layers per </a:t>
            </a:r>
            <a:r>
              <a:rPr lang="en-US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20x20 mm</a:t>
            </a:r>
            <a:r>
              <a:rPr lang="en-US" baseline="30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2 </a:t>
            </a:r>
            <a:r>
              <a:rPr lang="en-US" baseline="30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“tower”</a:t>
            </a:r>
            <a:endParaRPr lang="en-US" dirty="0" smtClean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621792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sampling fraction for </a:t>
            </a:r>
            <a:r>
              <a:rPr lang="en-US" dirty="0" err="1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e</a:t>
            </a:r>
            <a:r>
              <a:rPr lang="en-US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/m showers ~2.3%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5257800" y="4267200"/>
            <a:ext cx="3657600" cy="2057400"/>
          </a:xfrm>
          <a:prstGeom prst="rect">
            <a:avLst/>
          </a:prstGeom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676400"/>
            <a:ext cx="274320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590800"/>
            <a:ext cx="3926349" cy="1109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2" name="Group 9220"/>
          <p:cNvGrpSpPr/>
          <p:nvPr/>
        </p:nvGrpSpPr>
        <p:grpSpPr>
          <a:xfrm>
            <a:off x="6400800" y="4572000"/>
            <a:ext cx="1371600" cy="284013"/>
            <a:chOff x="6477000" y="3602187"/>
            <a:chExt cx="1371600" cy="284013"/>
          </a:xfrm>
        </p:grpSpPr>
        <p:cxnSp>
          <p:nvCxnSpPr>
            <p:cNvPr id="13" name="Straight Connector 12"/>
            <p:cNvCxnSpPr/>
            <p:nvPr/>
          </p:nvCxnSpPr>
          <p:spPr>
            <a:xfrm>
              <a:off x="6477000" y="3664424"/>
              <a:ext cx="0" cy="221776"/>
            </a:xfrm>
            <a:prstGeom prst="line">
              <a:avLst/>
            </a:prstGeom>
            <a:ln w="158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7848600" y="3657600"/>
              <a:ext cx="0" cy="221776"/>
            </a:xfrm>
            <a:prstGeom prst="line">
              <a:avLst/>
            </a:prstGeom>
            <a:ln w="158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>
              <a:stCxn id="17" idx="1"/>
            </p:cNvCxnSpPr>
            <p:nvPr/>
          </p:nvCxnSpPr>
          <p:spPr>
            <a:xfrm flipH="1">
              <a:off x="6477000" y="3740687"/>
              <a:ext cx="381000" cy="6824"/>
            </a:xfrm>
            <a:prstGeom prst="straightConnector1">
              <a:avLst/>
            </a:prstGeom>
            <a:ln w="15875">
              <a:solidFill>
                <a:srgbClr val="0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/>
            <p:nvPr/>
          </p:nvCxnSpPr>
          <p:spPr>
            <a:xfrm flipV="1">
              <a:off x="7461050" y="3768488"/>
              <a:ext cx="387550" cy="6824"/>
            </a:xfrm>
            <a:prstGeom prst="straightConnector1">
              <a:avLst/>
            </a:prstGeom>
            <a:ln w="15875">
              <a:solidFill>
                <a:srgbClr val="0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6858000" y="3602187"/>
              <a:ext cx="61908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srgbClr val="000000"/>
                  </a:solidFill>
                </a:rPr>
                <a:t>10 cm</a:t>
              </a:r>
              <a:endParaRPr lang="en-US" sz="1200" b="1" dirty="0">
                <a:solidFill>
                  <a:srgbClr val="000000"/>
                </a:solidFill>
              </a:endParaRPr>
            </a:p>
          </p:txBody>
        </p:sp>
      </p:grp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43051" y="4162673"/>
            <a:ext cx="2194560" cy="2161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228600" y="3657600"/>
            <a:ext cx="457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P</a:t>
            </a:r>
            <a:r>
              <a:rPr lang="en-US" dirty="0" smtClean="0">
                <a:solidFill>
                  <a:srgbClr val="000000"/>
                </a:solidFill>
              </a:rPr>
              <a:t>ure tungsten metal sheet (</a:t>
            </a:r>
            <a:r>
              <a:rPr lang="en-US" dirty="0" smtClean="0">
                <a:solidFill>
                  <a:srgbClr val="000000"/>
                </a:solidFill>
                <a:latin typeface="Symbol" pitchFamily="18" charset="2"/>
              </a:rPr>
              <a:t>r</a:t>
            </a:r>
            <a:r>
              <a:rPr lang="en-US" dirty="0" smtClean="0">
                <a:solidFill>
                  <a:srgbClr val="000000"/>
                </a:solidFill>
              </a:rPr>
              <a:t> ~ 19.3 g/cm</a:t>
            </a:r>
            <a:r>
              <a:rPr lang="en-US" baseline="30000" dirty="0" smtClean="0">
                <a:solidFill>
                  <a:srgbClr val="000000"/>
                </a:solidFill>
              </a:rPr>
              <a:t>3</a:t>
            </a:r>
            <a:r>
              <a:rPr lang="en-US" dirty="0" smtClean="0">
                <a:solidFill>
                  <a:srgbClr val="000000"/>
                </a:solidFill>
              </a:rPr>
              <a:t>) Thickness ~ 0.5-1.0 mm</a:t>
            </a:r>
            <a:endParaRPr lang="en-US" baseline="30000" dirty="0" smtClean="0">
              <a:solidFill>
                <a:srgbClr val="000000"/>
              </a:solidFill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3200400" y="4038600"/>
            <a:ext cx="339090" cy="304800"/>
          </a:xfrm>
          <a:prstGeom prst="straightConnector1">
            <a:avLst/>
          </a:prstGeom>
          <a:ln w="28575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81114" y="4687669"/>
            <a:ext cx="26382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Tungsten powder epoxy</a:t>
            </a:r>
          </a:p>
          <a:p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 (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Symbol" pitchFamily="18" charset="2"/>
              </a:rPr>
              <a:t>r 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~ 10-11 g/cm</a:t>
            </a:r>
            <a:r>
              <a:rPr lang="en-US" baseline="30000" dirty="0" smtClean="0">
                <a:solidFill>
                  <a:schemeClr val="bg2">
                    <a:lumMod val="25000"/>
                  </a:schemeClr>
                </a:solidFill>
              </a:rPr>
              <a:t>3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)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 flipV="1">
            <a:off x="2705100" y="4908143"/>
            <a:ext cx="495300" cy="121057"/>
          </a:xfrm>
          <a:prstGeom prst="straightConnector1">
            <a:avLst/>
          </a:prstGeom>
          <a:ln w="28575">
            <a:solidFill>
              <a:schemeClr val="bg2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73467" y="5525869"/>
            <a:ext cx="19800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Scintillating fibers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~ 0.5 – 1.0 mm </a:t>
            </a:r>
            <a:endParaRPr lang="en-US" dirty="0">
              <a:solidFill>
                <a:schemeClr val="tx2"/>
              </a:solidFill>
            </a:endParaRPr>
          </a:p>
        </p:txBody>
      </p:sp>
      <p:cxnSp>
        <p:nvCxnSpPr>
          <p:cNvPr id="25" name="Straight Arrow Connector 24"/>
          <p:cNvCxnSpPr/>
          <p:nvPr/>
        </p:nvCxnSpPr>
        <p:spPr>
          <a:xfrm flipV="1">
            <a:off x="2438400" y="5278150"/>
            <a:ext cx="762000" cy="513050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PHENIX 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calorimeter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 energy resolution</a:t>
            </a:r>
            <a:endParaRPr lang="en-US" sz="4800" b="0" dirty="0" smtClean="0">
              <a:latin typeface="Arial Narrow"/>
              <a:ea typeface="ＭＳ Ｐゴシック" pitchFamily="-84" charset="-128"/>
              <a:cs typeface="Arial Narrow"/>
            </a:endParaRPr>
          </a:p>
        </p:txBody>
      </p:sp>
      <p:pic>
        <p:nvPicPr>
          <p:cNvPr id="44035" name="Picture 6" descr="phenix-de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1676400"/>
            <a:ext cx="7077075" cy="419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Sep,3 2013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A.Kiselev</a:t>
            </a:r>
            <a:endParaRPr lang="ru-RU"/>
          </a:p>
        </p:txBody>
      </p: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4495800" y="1066800"/>
            <a:ext cx="440558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u="sng" dirty="0" smtClean="0">
                <a:solidFill>
                  <a:srgbClr val="1F497D"/>
                </a:solidFill>
              </a:rPr>
              <a:t>1mm fibers + </a:t>
            </a:r>
            <a:r>
              <a:rPr lang="en-US" u="sng" dirty="0" smtClean="0">
                <a:solidFill>
                  <a:srgbClr val="FF0000"/>
                </a:solidFill>
              </a:rPr>
              <a:t>~2mm </a:t>
            </a:r>
            <a:r>
              <a:rPr lang="en-US" u="sng" dirty="0" smtClean="0">
                <a:solidFill>
                  <a:srgbClr val="1F497D"/>
                </a:solidFill>
              </a:rPr>
              <a:t>thick tungsten plates</a:t>
            </a:r>
            <a:endParaRPr lang="en-US" sz="1800" u="sng" dirty="0">
              <a:solidFill>
                <a:srgbClr val="1F497D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124200" y="6019800"/>
            <a:ext cx="5791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-&gt;</a:t>
            </a:r>
            <a:r>
              <a:rPr lang="en-US" sz="2000" dirty="0" smtClean="0">
                <a:solidFill>
                  <a:srgbClr val="FF0000"/>
                </a:solidFill>
              </a:rPr>
              <a:t> poor energy </a:t>
            </a:r>
            <a:r>
              <a:rPr lang="en-US" sz="2000" dirty="0" smtClean="0">
                <a:solidFill>
                  <a:srgbClr val="FF0000"/>
                </a:solidFill>
              </a:rPr>
              <a:t>resolution</a:t>
            </a:r>
            <a:r>
              <a:rPr lang="en-US" sz="2000" dirty="0" smtClean="0">
                <a:solidFill>
                  <a:srgbClr val="FF0000"/>
                </a:solidFill>
              </a:rPr>
              <a:t> at small incident angles! 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PHENIX 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calorimeter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 energy resolution</a:t>
            </a:r>
            <a:endParaRPr lang="en-US" sz="4800" b="0" dirty="0" smtClean="0">
              <a:latin typeface="Arial Narrow"/>
              <a:ea typeface="ＭＳ Ｐゴシック" pitchFamily="-84" charset="-128"/>
              <a:cs typeface="Arial Narrow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Sep,3 2013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A.Kiselev</a:t>
            </a:r>
            <a:endParaRPr lang="ru-RU"/>
          </a:p>
        </p:txBody>
      </p: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4495800" y="1066800"/>
            <a:ext cx="440558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u="sng" dirty="0" smtClean="0">
                <a:solidFill>
                  <a:srgbClr val="1F497D"/>
                </a:solidFill>
              </a:rPr>
              <a:t>1mm fibers + </a:t>
            </a:r>
            <a:r>
              <a:rPr lang="en-US" u="sng" dirty="0" smtClean="0">
                <a:solidFill>
                  <a:srgbClr val="008000"/>
                </a:solidFill>
              </a:rPr>
              <a:t>~1mm </a:t>
            </a:r>
            <a:r>
              <a:rPr lang="en-US" u="sng" dirty="0" smtClean="0">
                <a:solidFill>
                  <a:srgbClr val="1F497D"/>
                </a:solidFill>
              </a:rPr>
              <a:t>thick tungsten plates</a:t>
            </a:r>
            <a:endParaRPr lang="en-US" sz="1800" u="sng" dirty="0">
              <a:solidFill>
                <a:srgbClr val="1F497D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057400" y="5943600"/>
            <a:ext cx="6858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008000"/>
                </a:solidFill>
              </a:rPr>
              <a:t>-&gt;</a:t>
            </a:r>
            <a:r>
              <a:rPr lang="en-US" sz="2000" dirty="0" smtClean="0">
                <a:solidFill>
                  <a:srgbClr val="008000"/>
                </a:solidFill>
              </a:rPr>
              <a:t> with 1mm plates energy </a:t>
            </a:r>
            <a:r>
              <a:rPr lang="en-US" sz="2000" dirty="0" smtClean="0">
                <a:solidFill>
                  <a:srgbClr val="008000"/>
                </a:solidFill>
              </a:rPr>
              <a:t>resolution</a:t>
            </a:r>
            <a:r>
              <a:rPr lang="en-US" sz="2000" dirty="0" smtClean="0">
                <a:solidFill>
                  <a:srgbClr val="008000"/>
                </a:solidFill>
              </a:rPr>
              <a:t> becomes acceptable </a:t>
            </a:r>
            <a:endParaRPr lang="en-US" sz="2000" dirty="0">
              <a:solidFill>
                <a:srgbClr val="008000"/>
              </a:solidFill>
            </a:endParaRPr>
          </a:p>
        </p:txBody>
      </p:sp>
      <p:pic>
        <p:nvPicPr>
          <p:cNvPr id="8" name="Picture 7" descr="phenix-de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1676400"/>
            <a:ext cx="7076440" cy="41960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ChangeArrowheads="1"/>
          </p:cNvSpPr>
          <p:nvPr/>
        </p:nvSpPr>
        <p:spPr bwMode="auto">
          <a:xfrm>
            <a:off x="0" y="2057400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ctr"/>
            <a:r>
              <a:rPr lang="en-US" sz="5400" b="1" dirty="0" smtClean="0">
                <a:solidFill>
                  <a:schemeClr val="tx2"/>
                </a:solidFill>
                <a:latin typeface="Arial" pitchFamily="-84" charset="0"/>
              </a:rPr>
              <a:t>Summary</a:t>
            </a:r>
            <a:endParaRPr lang="en-US" sz="5400" b="1" dirty="0">
              <a:solidFill>
                <a:schemeClr val="tx2"/>
              </a:solidFill>
              <a:latin typeface="Arial" pitchFamily="-8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Sep,3 2013</a:t>
            </a: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A.Kiselev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7373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73733" name="Rectangle 3"/>
          <p:cNvSpPr txBox="1">
            <a:spLocks noChangeArrowheads="1"/>
          </p:cNvSpPr>
          <p:nvPr/>
        </p:nvSpPr>
        <p:spPr bwMode="auto">
          <a:xfrm>
            <a:off x="228600" y="1143000"/>
            <a:ext cx="89154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While smearing generator is still the main physics simulation tool for the group, EicRoot development is in a good progress and code is already suitable for several types of studies:</a:t>
            </a:r>
          </a:p>
          <a:p>
            <a:pPr marL="804672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d</a:t>
            </a:r>
            <a:r>
              <a:rPr lang="en-US" sz="20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etector acceptance</a:t>
            </a:r>
          </a:p>
          <a:p>
            <a:pPr marL="804672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t</a:t>
            </a:r>
            <a:r>
              <a:rPr lang="en-US" sz="20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racking resolutions</a:t>
            </a:r>
          </a:p>
          <a:p>
            <a:pPr marL="804672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err="1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e</a:t>
            </a:r>
            <a:r>
              <a:rPr lang="en-US" sz="20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/m calorimeter design optimization</a:t>
            </a:r>
          </a:p>
          <a:p>
            <a:pPr marL="804672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endParaRPr lang="en-US" sz="2000" dirty="0" smtClean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First physics simulations in EicRoot framework should become possible really soon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endParaRPr lang="en-US" sz="2400" dirty="0" smtClean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4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Other immediate code development goals include</a:t>
            </a:r>
          </a:p>
          <a:p>
            <a:pPr marL="804672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i</a:t>
            </a:r>
            <a:r>
              <a:rPr lang="en-US" sz="20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mplementation of  </a:t>
            </a:r>
            <a:r>
              <a:rPr lang="en-US" sz="2000" dirty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IR (material and fields)</a:t>
            </a:r>
            <a:endParaRPr lang="en-US" sz="2000" dirty="0" smtClean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804672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implementation of </a:t>
            </a:r>
            <a:r>
              <a:rPr lang="en-US" sz="2000" dirty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PID algorithms (RICH, TPC </a:t>
            </a:r>
            <a:r>
              <a:rPr lang="en-US" sz="2000" dirty="0" err="1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dE/dx</a:t>
            </a:r>
            <a:r>
              <a:rPr lang="en-US" sz="2000" dirty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, …</a:t>
            </a:r>
            <a:r>
              <a:rPr lang="en-US" sz="20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Sep,3 2013</a:t>
            </a:r>
            <a:endParaRPr lang="ru-RU" dirty="0"/>
          </a:p>
        </p:txBody>
      </p:sp>
      <p:sp>
        <p:nvSpPr>
          <p:cNvPr id="4915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A.Kiselev</a:t>
            </a:r>
            <a:endParaRPr lang="ru-RU" dirty="0"/>
          </a:p>
        </p:txBody>
      </p:sp>
      <p:sp>
        <p:nvSpPr>
          <p:cNvPr id="4915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err="1" smtClean="0">
                <a:latin typeface="Arial Narrow Bold"/>
                <a:ea typeface="ＭＳ Ｐゴシック" pitchFamily="-84" charset="-128"/>
                <a:cs typeface="Arial Narrow Bold"/>
              </a:rPr>
              <a:t>eRHIC</a:t>
            </a:r>
            <a:r>
              <a:rPr lang="en-US" sz="4800" b="0" dirty="0" smtClean="0">
                <a:latin typeface="Arial Narrow Bold"/>
                <a:ea typeface="ＭＳ Ｐゴシック" pitchFamily="-84" charset="-128"/>
                <a:cs typeface="Arial Narrow Bold"/>
              </a:rPr>
              <a:t> </a:t>
            </a:r>
            <a:r>
              <a:rPr lang="en-US" sz="4800" b="0" dirty="0" smtClean="0">
                <a:latin typeface="Arial Narrow Bold"/>
                <a:ea typeface="ＭＳ Ｐゴシック" pitchFamily="-84" charset="-128"/>
                <a:cs typeface="Arial Narrow Bold"/>
              </a:rPr>
              <a:t>detector layout </a:t>
            </a:r>
            <a:r>
              <a:rPr lang="en-US" sz="4800" b="0" dirty="0" smtClean="0">
                <a:latin typeface="Arial Narrow Bold"/>
                <a:ea typeface="ＭＳ Ｐゴシック" pitchFamily="-84" charset="-128"/>
                <a:cs typeface="Arial Narrow Bold"/>
              </a:rPr>
              <a:t>(</a:t>
            </a:r>
            <a:r>
              <a:rPr lang="en-US" sz="4800" b="0" dirty="0" err="1" smtClean="0">
                <a:latin typeface="Arial Narrow Bold"/>
                <a:ea typeface="ＭＳ Ｐゴシック" pitchFamily="-84" charset="-128"/>
                <a:cs typeface="Arial Narrow Bold"/>
              </a:rPr>
              <a:t>E</a:t>
            </a:r>
            <a:r>
              <a:rPr lang="en-US" sz="4800" b="0" baseline="-25000" dirty="0" err="1" smtClean="0">
                <a:latin typeface="Arial Narrow Bold"/>
                <a:ea typeface="ＭＳ Ｐゴシック" pitchFamily="-84" charset="-128"/>
                <a:cs typeface="Arial Narrow Bold"/>
              </a:rPr>
              <a:t>e</a:t>
            </a:r>
            <a:r>
              <a:rPr lang="en-US" sz="4800" b="0" dirty="0" smtClean="0">
                <a:latin typeface="Arial Narrow Bold"/>
                <a:ea typeface="ＭＳ Ｐゴシック" pitchFamily="-84" charset="-128"/>
                <a:cs typeface="Arial Narrow Bold"/>
              </a:rPr>
              <a:t> ~ 20 </a:t>
            </a:r>
            <a:r>
              <a:rPr lang="en-US" sz="4800" b="0" dirty="0" err="1" smtClean="0">
                <a:latin typeface="Arial Narrow Bold"/>
                <a:ea typeface="ＭＳ Ｐゴシック" pitchFamily="-84" charset="-128"/>
                <a:cs typeface="Arial Narrow Bold"/>
              </a:rPr>
              <a:t>GeV</a:t>
            </a:r>
            <a:r>
              <a:rPr lang="en-US" sz="4800" b="0" dirty="0" smtClean="0">
                <a:latin typeface="Arial Narrow Bold"/>
                <a:ea typeface="ＭＳ Ｐゴシック" pitchFamily="-84" charset="-128"/>
                <a:cs typeface="Arial Narrow Bold"/>
              </a:rPr>
              <a:t>)</a:t>
            </a:r>
            <a:endParaRPr lang="en-US" sz="4800" b="0" dirty="0" smtClean="0">
              <a:latin typeface="Arial Narrow Bold"/>
              <a:ea typeface="ＭＳ Ｐゴシック" pitchFamily="-84" charset="-128"/>
              <a:cs typeface="Arial Narrow Bold"/>
            </a:endParaRPr>
          </a:p>
        </p:txBody>
      </p:sp>
      <p:pic>
        <p:nvPicPr>
          <p:cNvPr id="49157" name="Picture 6" descr="Eic-det-v8.png"/>
          <p:cNvPicPr>
            <a:picLocks noChangeAspect="1"/>
          </p:cNvPicPr>
          <p:nvPr/>
        </p:nvPicPr>
        <p:blipFill>
          <a:blip r:embed="rId2"/>
          <a:srcRect b="15469"/>
          <a:stretch>
            <a:fillRect/>
          </a:stretch>
        </p:blipFill>
        <p:spPr bwMode="auto">
          <a:xfrm>
            <a:off x="457200" y="1447800"/>
            <a:ext cx="8201025" cy="449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 dirty="0">
              <a:latin typeface="Tahoma" pitchFamily="-84" charset="0"/>
            </a:endParaRPr>
          </a:p>
        </p:txBody>
      </p:sp>
      <p:sp>
        <p:nvSpPr>
          <p:cNvPr id="5017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 dirty="0">
              <a:latin typeface="Tahoma" pitchFamily="-84" charset="0"/>
            </a:endParaRPr>
          </a:p>
        </p:txBody>
      </p:sp>
      <p:sp>
        <p:nvSpPr>
          <p:cNvPr id="5018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r>
              <a:rPr lang="en-US" sz="4800" b="0" dirty="0" err="1" smtClean="0">
                <a:latin typeface="Arial Narrow Bold Italic"/>
                <a:ea typeface="ＭＳ Ｐゴシック" pitchFamily="-84" charset="-128"/>
                <a:cs typeface="Arial Narrow Bold Italic"/>
              </a:rPr>
              <a:t>eRHIC</a:t>
            </a:r>
            <a:r>
              <a:rPr lang="en-US" sz="4800" b="0" dirty="0" smtClean="0">
                <a:latin typeface="Arial Narrow Bold Italic"/>
                <a:ea typeface="ＭＳ Ｐゴシック" pitchFamily="-84" charset="-128"/>
                <a:cs typeface="Arial Narrow Bold Italic"/>
              </a:rPr>
              <a:t> </a:t>
            </a:r>
            <a:r>
              <a:rPr lang="en-US" sz="4800" b="0" dirty="0" smtClean="0">
                <a:latin typeface="Arial Narrow Bold Italic"/>
                <a:ea typeface="ＭＳ Ｐゴシック" pitchFamily="-84" charset="-128"/>
                <a:cs typeface="Arial Narrow Bold Italic"/>
              </a:rPr>
              <a:t>detector layout </a:t>
            </a:r>
            <a:r>
              <a:rPr lang="en-US" sz="4800" b="0" dirty="0" smtClean="0">
                <a:latin typeface="Arial Narrow Bold Italic"/>
                <a:ea typeface="ＭＳ Ｐゴシック" pitchFamily="-84" charset="-128"/>
                <a:cs typeface="Arial Narrow Bold Italic"/>
              </a:rPr>
              <a:t>(</a:t>
            </a:r>
            <a:r>
              <a:rPr lang="en-US" sz="4800" b="0" dirty="0" err="1" smtClean="0">
                <a:latin typeface="Arial Narrow Bold"/>
                <a:ea typeface="ＭＳ Ｐゴシック" pitchFamily="-84" charset="-128"/>
                <a:cs typeface="Arial Narrow Bold"/>
              </a:rPr>
              <a:t>E</a:t>
            </a:r>
            <a:r>
              <a:rPr lang="en-US" sz="4800" b="0" baseline="-25000" dirty="0" err="1" smtClean="0">
                <a:latin typeface="Arial Narrow Bold"/>
                <a:ea typeface="ＭＳ Ｐゴシック" pitchFamily="-84" charset="-128"/>
                <a:cs typeface="Arial Narrow Bold"/>
              </a:rPr>
              <a:t>e</a:t>
            </a:r>
            <a:r>
              <a:rPr lang="en-US" sz="4800" b="0" dirty="0" smtClean="0">
                <a:latin typeface="Arial Narrow Bold"/>
                <a:ea typeface="ＭＳ Ｐゴシック" pitchFamily="-84" charset="-128"/>
                <a:cs typeface="Arial Narrow Bold"/>
              </a:rPr>
              <a:t> &lt; 10 </a:t>
            </a:r>
            <a:r>
              <a:rPr lang="en-US" sz="4800" b="0" dirty="0" err="1" smtClean="0">
                <a:latin typeface="Arial Narrow Bold"/>
                <a:ea typeface="ＭＳ Ｐゴシック" pitchFamily="-84" charset="-128"/>
                <a:cs typeface="Arial Narrow Bold"/>
              </a:rPr>
              <a:t>GeV</a:t>
            </a:r>
            <a:r>
              <a:rPr lang="en-US" sz="4800" b="0" dirty="0" smtClean="0">
                <a:latin typeface="Arial Narrow Bold"/>
                <a:ea typeface="ＭＳ Ｐゴシック" pitchFamily="-84" charset="-128"/>
                <a:cs typeface="Arial Narrow Bold"/>
              </a:rPr>
              <a:t>)</a:t>
            </a:r>
            <a:endParaRPr lang="en-US" sz="4800" b="0" dirty="0" smtClean="0">
              <a:latin typeface="Arial Narrow Bold Italic"/>
              <a:ea typeface="ＭＳ Ｐゴシック" pitchFamily="-84" charset="-128"/>
              <a:cs typeface="Arial Narrow Bold Italic"/>
            </a:endParaRPr>
          </a:p>
        </p:txBody>
      </p:sp>
      <p:pic>
        <p:nvPicPr>
          <p:cNvPr id="50181" name="Picture 46" descr="Eic-det-v9.png"/>
          <p:cNvPicPr>
            <a:picLocks noChangeAspect="1"/>
          </p:cNvPicPr>
          <p:nvPr/>
        </p:nvPicPr>
        <p:blipFill>
          <a:blip r:embed="rId2"/>
          <a:srcRect b="15469"/>
          <a:stretch>
            <a:fillRect/>
          </a:stretch>
        </p:blipFill>
        <p:spPr bwMode="auto">
          <a:xfrm>
            <a:off x="457200" y="1447800"/>
            <a:ext cx="8201025" cy="449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Sep,3 2013</a:t>
            </a:r>
            <a:endParaRPr lang="ru-RU">
              <a:latin typeface="Tahoma" pitchFamily="-84" charset="0"/>
            </a:endParaRPr>
          </a:p>
        </p:txBody>
      </p:sp>
      <p:sp>
        <p:nvSpPr>
          <p:cNvPr id="5120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120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err="1" smtClean="0">
                <a:latin typeface="Arial Narrow Bold"/>
                <a:ea typeface="ＭＳ Ｐゴシック" pitchFamily="-84" charset="-128"/>
                <a:cs typeface="Arial Narrow Bold"/>
              </a:rPr>
              <a:t>e</a:t>
            </a:r>
            <a:r>
              <a:rPr lang="en-US" sz="4800" b="0" dirty="0" err="1" smtClean="0">
                <a:latin typeface="Arial Narrow Bold"/>
                <a:ea typeface="ＭＳ Ｐゴシック" pitchFamily="-84" charset="-128"/>
                <a:cs typeface="Arial Narrow Bold"/>
              </a:rPr>
              <a:t>RHIC</a:t>
            </a:r>
            <a:r>
              <a:rPr lang="en-US" sz="4800" b="0" dirty="0" smtClean="0">
                <a:latin typeface="Arial Narrow Bold"/>
                <a:ea typeface="ＭＳ Ｐゴシック" pitchFamily="-84" charset="-128"/>
                <a:cs typeface="Arial Narrow Bold"/>
              </a:rPr>
              <a:t> detector </a:t>
            </a:r>
            <a:r>
              <a:rPr lang="en-US" sz="4800" b="0" dirty="0" smtClean="0">
                <a:latin typeface="Arial Narrow Bold"/>
                <a:ea typeface="ＭＳ Ｐゴシック" pitchFamily="-84" charset="-128"/>
                <a:cs typeface="Arial Narrow Bold"/>
              </a:rPr>
              <a:t>view </a:t>
            </a:r>
            <a:r>
              <a:rPr lang="en-US" sz="4800" b="0" dirty="0" smtClean="0">
                <a:latin typeface="Arial Narrow Bold"/>
                <a:ea typeface="ＭＳ Ｐゴシック" pitchFamily="-84" charset="-128"/>
                <a:cs typeface="Arial Narrow Bold"/>
              </a:rPr>
              <a:t>(August’</a:t>
            </a:r>
            <a:r>
              <a:rPr lang="en-US" sz="4800" b="0" dirty="0" smtClean="0">
                <a:latin typeface="Arial Narrow Bold"/>
                <a:ea typeface="ＭＳ Ｐゴシック" pitchFamily="-84" charset="-128"/>
                <a:cs typeface="Arial Narrow Bold"/>
              </a:rPr>
              <a:t>2013)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895600" y="5943600"/>
            <a:ext cx="6019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rgbClr val="80057A"/>
              </a:buClr>
              <a:buSzPct val="70000"/>
              <a:buFont typeface="Wingdings" pitchFamily="-84" charset="2"/>
              <a:buChar char="n"/>
            </a:pPr>
            <a:r>
              <a:rPr lang="en-US" sz="2400" dirty="0">
                <a:solidFill>
                  <a:srgbClr val="1F497D"/>
                </a:solidFill>
                <a:latin typeface="Arial Narrow"/>
                <a:ea typeface="ＭＳ Ｐゴシック" pitchFamily="-84" charset="-128"/>
                <a:cs typeface="Arial Narrow"/>
              </a:rPr>
              <a:t>EMC and tracking detectors ~implemented so far </a:t>
            </a:r>
            <a:r>
              <a:rPr lang="ru-RU" sz="2400" dirty="0">
                <a:solidFill>
                  <a:srgbClr val="1F497D"/>
                </a:solidFill>
                <a:latin typeface="Arial Narrow"/>
                <a:ea typeface="ＭＳ Ｐゴシック" pitchFamily="-84" charset="-128"/>
                <a:cs typeface="Arial Narrow"/>
              </a:rPr>
              <a:t> </a:t>
            </a:r>
            <a:endParaRPr lang="en-US" sz="2400" dirty="0">
              <a:solidFill>
                <a:srgbClr val="1F497D"/>
              </a:solidFill>
              <a:latin typeface="Arial Narrow"/>
              <a:ea typeface="ＭＳ Ｐゴシック" pitchFamily="-84" charset="-128"/>
              <a:cs typeface="Arial Narrow"/>
            </a:endParaRPr>
          </a:p>
        </p:txBody>
      </p:sp>
      <p:pic>
        <p:nvPicPr>
          <p:cNvPr id="11" name="Picture 10" descr="eic-detector.png"/>
          <p:cNvPicPr>
            <a:picLocks noChangeAspect="1"/>
          </p:cNvPicPr>
          <p:nvPr/>
        </p:nvPicPr>
        <p:blipFill>
          <a:blip r:embed="rId2"/>
          <a:srcRect l="12750" t="12667" r="13875" b="5333"/>
          <a:stretch>
            <a:fillRect/>
          </a:stretch>
        </p:blipFill>
        <p:spPr>
          <a:xfrm>
            <a:off x="685800" y="990600"/>
            <a:ext cx="7800365" cy="4903493"/>
          </a:xfrm>
          <a:prstGeom prst="rect">
            <a:avLst/>
          </a:prstGeom>
          <a:effectLst>
            <a:glow rad="50800">
              <a:schemeClr val="tx1">
                <a:lumMod val="20000"/>
                <a:lumOff val="80000"/>
                <a:alpha val="75000"/>
              </a:schemeClr>
            </a:glow>
          </a:effectLst>
        </p:spPr>
      </p:pic>
      <p:sp>
        <p:nvSpPr>
          <p:cNvPr id="12" name="TextBox 19"/>
          <p:cNvSpPr txBox="1">
            <a:spLocks noChangeArrowheads="1"/>
          </p:cNvSpPr>
          <p:nvPr/>
        </p:nvSpPr>
        <p:spPr bwMode="auto">
          <a:xfrm>
            <a:off x="3276600" y="1600200"/>
            <a:ext cx="928785" cy="646331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800" dirty="0" smtClean="0">
                <a:solidFill>
                  <a:srgbClr val="0000FF"/>
                </a:solidFill>
              </a:rPr>
              <a:t>Central </a:t>
            </a:r>
          </a:p>
          <a:p>
            <a:pPr algn="ctr"/>
            <a:r>
              <a:rPr lang="en-US" sz="1800" dirty="0" smtClean="0">
                <a:solidFill>
                  <a:srgbClr val="0000FF"/>
                </a:solidFill>
              </a:rPr>
              <a:t>EMC </a:t>
            </a:r>
            <a:endParaRPr lang="en-US" sz="1800" dirty="0">
              <a:solidFill>
                <a:srgbClr val="0000FF"/>
              </a:solidFill>
            </a:endParaRPr>
          </a:p>
        </p:txBody>
      </p:sp>
      <p:sp>
        <p:nvSpPr>
          <p:cNvPr id="13" name="TextBox 20"/>
          <p:cNvSpPr txBox="1">
            <a:spLocks noChangeArrowheads="1"/>
          </p:cNvSpPr>
          <p:nvPr/>
        </p:nvSpPr>
        <p:spPr bwMode="auto">
          <a:xfrm>
            <a:off x="762000" y="5181600"/>
            <a:ext cx="1198165" cy="646331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800" dirty="0" smtClean="0">
                <a:solidFill>
                  <a:srgbClr val="0000FF"/>
                </a:solidFill>
              </a:rPr>
              <a:t>Backward</a:t>
            </a:r>
          </a:p>
          <a:p>
            <a:pPr algn="ctr"/>
            <a:r>
              <a:rPr lang="en-US" sz="1800" dirty="0" smtClean="0">
                <a:solidFill>
                  <a:srgbClr val="0000FF"/>
                </a:solidFill>
              </a:rPr>
              <a:t> EMC </a:t>
            </a:r>
            <a:endParaRPr lang="en-US" sz="1800" dirty="0">
              <a:solidFill>
                <a:srgbClr val="0000FF"/>
              </a:solidFill>
            </a:endParaRPr>
          </a:p>
        </p:txBody>
      </p:sp>
      <p:sp>
        <p:nvSpPr>
          <p:cNvPr id="14" name="TextBox 22"/>
          <p:cNvSpPr txBox="1">
            <a:spLocks noChangeArrowheads="1"/>
          </p:cNvSpPr>
          <p:nvPr/>
        </p:nvSpPr>
        <p:spPr bwMode="auto">
          <a:xfrm>
            <a:off x="7391400" y="1066800"/>
            <a:ext cx="1031239" cy="646331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800" dirty="0" smtClean="0">
                <a:solidFill>
                  <a:srgbClr val="0000FF"/>
                </a:solidFill>
              </a:rPr>
              <a:t>Forward </a:t>
            </a:r>
          </a:p>
          <a:p>
            <a:pPr algn="ctr"/>
            <a:r>
              <a:rPr lang="en-US" sz="1800" dirty="0" smtClean="0">
                <a:solidFill>
                  <a:srgbClr val="0000FF"/>
                </a:solidFill>
              </a:rPr>
              <a:t>EMC </a:t>
            </a:r>
            <a:endParaRPr lang="en-US" sz="1800" dirty="0">
              <a:solidFill>
                <a:srgbClr val="0000FF"/>
              </a:solidFill>
            </a:endParaRPr>
          </a:p>
        </p:txBody>
      </p:sp>
      <p:sp>
        <p:nvSpPr>
          <p:cNvPr id="15" name="TextBox 21"/>
          <p:cNvSpPr txBox="1">
            <a:spLocks noChangeArrowheads="1"/>
          </p:cNvSpPr>
          <p:nvPr/>
        </p:nvSpPr>
        <p:spPr bwMode="auto">
          <a:xfrm>
            <a:off x="5410200" y="4495800"/>
            <a:ext cx="1377601" cy="36933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dirty="0" smtClean="0">
                <a:solidFill>
                  <a:srgbClr val="FF0000"/>
                </a:solidFill>
              </a:rPr>
              <a:t>SOLENOID </a:t>
            </a:r>
            <a:endParaRPr lang="en-US" sz="1800" dirty="0">
              <a:solidFill>
                <a:srgbClr val="FF0000"/>
              </a:solidFill>
            </a:endParaRPr>
          </a:p>
        </p:txBody>
      </p:sp>
      <p:sp>
        <p:nvSpPr>
          <p:cNvPr id="16" name="TextBox 21"/>
          <p:cNvSpPr txBox="1">
            <a:spLocks noChangeArrowheads="1"/>
          </p:cNvSpPr>
          <p:nvPr/>
        </p:nvSpPr>
        <p:spPr bwMode="auto">
          <a:xfrm>
            <a:off x="7010400" y="4724400"/>
            <a:ext cx="748898" cy="369332"/>
          </a:xfrm>
          <a:prstGeom prst="rect">
            <a:avLst/>
          </a:prstGeom>
          <a:noFill/>
          <a:ln w="9525">
            <a:solidFill>
              <a:srgbClr val="80057A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 smtClean="0">
                <a:solidFill>
                  <a:srgbClr val="80057A"/>
                </a:solidFill>
              </a:rPr>
              <a:t>RICH</a:t>
            </a:r>
            <a:endParaRPr lang="en-US" sz="1800" dirty="0">
              <a:solidFill>
                <a:srgbClr val="80057A"/>
              </a:solidFill>
            </a:endParaRPr>
          </a:p>
        </p:txBody>
      </p:sp>
      <p:sp>
        <p:nvSpPr>
          <p:cNvPr id="17" name="TextBox 21"/>
          <p:cNvSpPr txBox="1">
            <a:spLocks noChangeArrowheads="1"/>
          </p:cNvSpPr>
          <p:nvPr/>
        </p:nvSpPr>
        <p:spPr bwMode="auto">
          <a:xfrm>
            <a:off x="1905000" y="1371600"/>
            <a:ext cx="748898" cy="369332"/>
          </a:xfrm>
          <a:prstGeom prst="rect">
            <a:avLst/>
          </a:prstGeom>
          <a:noFill/>
          <a:ln w="9525">
            <a:solidFill>
              <a:srgbClr val="80057A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 smtClean="0">
                <a:solidFill>
                  <a:srgbClr val="80057A"/>
                </a:solidFill>
              </a:rPr>
              <a:t>RICH</a:t>
            </a:r>
            <a:endParaRPr lang="en-US" sz="1800" dirty="0">
              <a:solidFill>
                <a:srgbClr val="80057A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ChangeArrowheads="1"/>
          </p:cNvSpPr>
          <p:nvPr/>
        </p:nvSpPr>
        <p:spPr bwMode="auto">
          <a:xfrm>
            <a:off x="0" y="2057400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ctr"/>
            <a:r>
              <a:rPr lang="en-US" sz="5400" b="1" dirty="0">
                <a:solidFill>
                  <a:schemeClr val="tx2"/>
                </a:solidFill>
                <a:latin typeface="Arial" pitchFamily="-84" charset="0"/>
              </a:rPr>
              <a:t>EicRoot</a:t>
            </a:r>
            <a:r>
              <a:rPr lang="en-US" sz="5400" b="1" dirty="0" smtClean="0">
                <a:solidFill>
                  <a:schemeClr val="tx2"/>
                </a:solidFill>
                <a:latin typeface="Arial" pitchFamily="-84" charset="0"/>
              </a:rPr>
              <a:t> framework</a:t>
            </a:r>
            <a:endParaRPr lang="en-US" sz="5400" b="1" dirty="0">
              <a:solidFill>
                <a:schemeClr val="tx2"/>
              </a:solidFill>
              <a:latin typeface="Arial" pitchFamily="-8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Sep,3 2013</a:t>
            </a:r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A.Kiselev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CC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000099"/>
      </a:accent2>
      <a:accent3>
        <a:srgbClr val="000099"/>
      </a:accent3>
      <a:accent4>
        <a:srgbClr val="8064A2"/>
      </a:accent4>
      <a:accent5>
        <a:srgbClr val="4BACC6"/>
      </a:accent5>
      <a:accent6>
        <a:srgbClr val="000099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22861</TotalTime>
  <Words>2570</Words>
  <Application>Microsoft Macintosh PowerPoint</Application>
  <PresentationFormat>On-screen Show (4:3)</PresentationFormat>
  <Paragraphs>521</Paragraphs>
  <Slides>55</Slides>
  <Notes>11</Notes>
  <HiddenSlides>0</HiddenSlides>
  <MMClips>0</MMClips>
  <ScaleCrop>false</ScaleCrop>
  <HeadingPairs>
    <vt:vector size="6" baseType="variant">
      <vt:variant>
        <vt:lpstr>Design Template</vt:lpstr>
      </vt:variant>
      <vt:variant>
        <vt:i4>2</vt:i4>
      </vt:variant>
      <vt:variant>
        <vt:lpstr>Links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58" baseType="lpstr">
      <vt:lpstr>Office Theme</vt:lpstr>
      <vt:lpstr>Office Theme</vt:lpstr>
      <vt:lpstr>Macintosh HD:Users:ayk:Downloads:eRHIC Magnet Design Report 2012.docx!OLE_LINK3</vt:lpstr>
      <vt:lpstr>Slide 1</vt:lpstr>
      <vt:lpstr>Contents</vt:lpstr>
      <vt:lpstr>Slide 3</vt:lpstr>
      <vt:lpstr>Interaction Region design</vt:lpstr>
      <vt:lpstr>Interaction Region design</vt:lpstr>
      <vt:lpstr>eRHIC detector layout (Ee ~ 20 GeV)</vt:lpstr>
      <vt:lpstr>eRHIC detector layout (Ee &lt; 10 GeV)</vt:lpstr>
      <vt:lpstr>eRHIC detector view (August’2013)</vt:lpstr>
      <vt:lpstr>Slide 9</vt:lpstr>
      <vt:lpstr>EIC detector in FairRoot framework</vt:lpstr>
      <vt:lpstr>End user view</vt:lpstr>
      <vt:lpstr>Slide 12</vt:lpstr>
      <vt:lpstr>Requirements for EIC main tracker</vt:lpstr>
      <vt:lpstr>Tracking code implementation</vt:lpstr>
      <vt:lpstr>Vertex silicon tracker</vt:lpstr>
      <vt:lpstr>Vertex silicon tracker</vt:lpstr>
      <vt:lpstr>Other tracking elements</vt:lpstr>
      <vt:lpstr>EIC tracker view (August’2013)</vt:lpstr>
      <vt:lpstr>Example plots from tracking code </vt:lpstr>
      <vt:lpstr>Momentum resolution plot #1</vt:lpstr>
      <vt:lpstr>Momentum resolution plot #2</vt:lpstr>
      <vt:lpstr>Momentum resolution plot #3</vt:lpstr>
      <vt:lpstr>Slide 23</vt:lpstr>
      <vt:lpstr>EIC solenoid modeling</vt:lpstr>
      <vt:lpstr>EIC solenoid modeling</vt:lpstr>
      <vt:lpstr>Slide 26</vt:lpstr>
      <vt:lpstr>General architecture</vt:lpstr>
      <vt:lpstr>Functionality built in</vt:lpstr>
      <vt:lpstr>Hadron identification with RICH</vt:lpstr>
      <vt:lpstr>Migration in (x,Q2) bins</vt:lpstr>
      <vt:lpstr>EicRoot Interface to eic-smear</vt:lpstr>
      <vt:lpstr>Slide 32</vt:lpstr>
      <vt:lpstr>EM calorimeter requirements</vt:lpstr>
      <vt:lpstr>Calorimeter code implementation</vt:lpstr>
      <vt:lpstr>Backward EM Calorimeter (BEMC)</vt:lpstr>
      <vt:lpstr>BEMC energy resolution plot #1</vt:lpstr>
      <vt:lpstr>BEMC energy resolution plot #2</vt:lpstr>
      <vt:lpstr>Forward EM Calorimeter (FEMC)</vt:lpstr>
      <vt:lpstr>FEMC energy resolution study</vt:lpstr>
      <vt:lpstr>FEMC tower “optimization”</vt:lpstr>
      <vt:lpstr>Central EM Calorimeter (CEMC)</vt:lpstr>
      <vt:lpstr>CEMC energy resolution plot #1</vt:lpstr>
      <vt:lpstr>CEMC energy resolution plot #2</vt:lpstr>
      <vt:lpstr>Slide 44</vt:lpstr>
      <vt:lpstr>EicRoot availability</vt:lpstr>
      <vt:lpstr>Tracker “designer” tools</vt:lpstr>
      <vt:lpstr>Tracker “designer” tools</vt:lpstr>
      <vt:lpstr>Calorimeter “designer” tools</vt:lpstr>
      <vt:lpstr>Calorimeter “designer” tools</vt:lpstr>
      <vt:lpstr>Slide 50</vt:lpstr>
      <vt:lpstr>PHENIX upgrade calorimeter setup</vt:lpstr>
      <vt:lpstr>PHENIX calorimeter energy resolution</vt:lpstr>
      <vt:lpstr>PHENIX calorimeter energy resolution</vt:lpstr>
      <vt:lpstr>Slide 54</vt:lpstr>
      <vt:lpstr>Slide 55</vt:lpstr>
    </vt:vector>
  </TitlesOfParts>
  <Manager/>
  <Company>BNL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Alexander Kiselev</dc:creator>
  <cp:keywords/>
  <dc:description/>
  <cp:lastModifiedBy>Alexander Kiselev</cp:lastModifiedBy>
  <cp:revision>629</cp:revision>
  <dcterms:created xsi:type="dcterms:W3CDTF">2013-08-20T15:05:47Z</dcterms:created>
  <dcterms:modified xsi:type="dcterms:W3CDTF">2013-09-03T05:36:45Z</dcterms:modified>
  <cp:category/>
</cp:coreProperties>
</file>